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</p:sldMasterIdLst>
  <p:notesMasterIdLst>
    <p:notesMasterId r:id="rId29"/>
  </p:notesMasterIdLst>
  <p:sldIdLst>
    <p:sldId id="256" r:id="rId2"/>
    <p:sldId id="305" r:id="rId3"/>
    <p:sldId id="319" r:id="rId4"/>
    <p:sldId id="339" r:id="rId5"/>
    <p:sldId id="320" r:id="rId6"/>
    <p:sldId id="325" r:id="rId7"/>
    <p:sldId id="324" r:id="rId8"/>
    <p:sldId id="321" r:id="rId9"/>
    <p:sldId id="326" r:id="rId10"/>
    <p:sldId id="328" r:id="rId11"/>
    <p:sldId id="340" r:id="rId12"/>
    <p:sldId id="329" r:id="rId13"/>
    <p:sldId id="327" r:id="rId14"/>
    <p:sldId id="330" r:id="rId15"/>
    <p:sldId id="331" r:id="rId16"/>
    <p:sldId id="322" r:id="rId17"/>
    <p:sldId id="332" r:id="rId18"/>
    <p:sldId id="336" r:id="rId19"/>
    <p:sldId id="333" r:id="rId20"/>
    <p:sldId id="334" r:id="rId21"/>
    <p:sldId id="341" r:id="rId22"/>
    <p:sldId id="335" r:id="rId23"/>
    <p:sldId id="343" r:id="rId24"/>
    <p:sldId id="337" r:id="rId25"/>
    <p:sldId id="342" r:id="rId26"/>
    <p:sldId id="338" r:id="rId27"/>
    <p:sldId id="317" r:id="rId28"/>
  </p:sldIdLst>
  <p:sldSz cx="17340263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>
        <a:fontRef idx="minor">
          <a:srgbClr val="F6F4EF"/>
        </a:fontRef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6D6A67"/>
        </a:fontRef>
        <a:srgbClr val="6D6A67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chemeClr val="accent1">
            <a:hueOff val="54750"/>
            <a:satOff val="-1697"/>
            <a:lumOff val="-18038"/>
          </a:schemeClr>
        </a:fontRef>
        <a:schemeClr val="accent1">
          <a:hueOff val="54750"/>
          <a:satOff val="-1697"/>
          <a:lumOff val="-18038"/>
        </a:schemeClr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6F4EF"/>
        </a:fontRef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solidFill>
            <a:srgbClr val="9ABDE9"/>
          </a:solidFill>
        </a:fill>
      </a:tcStyle>
    </a:firstCol>
    <a:lastRow>
      <a:tcTxStyle b="off" i="off">
        <a:fontRef idx="minor">
          <a:srgbClr val="F6F4EF"/>
        </a:fontRef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109193"/>
              <a:satOff val="-4874"/>
              <a:lumOff val="12971"/>
            </a:schemeClr>
          </a:solidFill>
        </a:fill>
      </a:tcStyle>
    </a:lastRow>
    <a:firstRow>
      <a:tcTxStyle b="off" i="off">
        <a:fontRef idx="minor">
          <a:srgbClr val="F6F4EF"/>
        </a:fontRef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109193"/>
              <a:satOff val="-4874"/>
              <a:lumOff val="12971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79" autoAdjust="0"/>
  </p:normalViewPr>
  <p:slideViewPr>
    <p:cSldViewPr snapToGrid="0">
      <p:cViewPr varScale="1">
        <p:scale>
          <a:sx n="69" d="100"/>
          <a:sy n="69" d="100"/>
        </p:scale>
        <p:origin x="10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Graph an der Tafel entwickeln</a:t>
            </a:r>
          </a:p>
          <a:p>
            <a:r>
              <a:rPr lang="de-DE" dirty="0"/>
              <a:t>Maximal zwei Knoten dürfen ungerade Anzahl an Kanten haben, die sind dann</a:t>
            </a:r>
            <a:r>
              <a:rPr lang="de-DE" baseline="0" dirty="0"/>
              <a:t> Start- und Endpunkt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39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410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Graph</a:t>
            </a:r>
            <a:r>
              <a:rPr lang="de-DE" baseline="0" dirty="0"/>
              <a:t> an der Tafel entwickeln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108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Halbzeit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85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Matrizen an der Tafel berechnen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1150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Formeln an der Tafel erklären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206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/>
              <a:t>Betweenness centrality:</a:t>
            </a:r>
          </a:p>
          <a:p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network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network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: Random </a:t>
            </a:r>
            <a:r>
              <a:rPr lang="de-DE" dirty="0" err="1"/>
              <a:t>walk</a:t>
            </a:r>
            <a:r>
              <a:rPr lang="de-DE" dirty="0"/>
              <a:t> </a:t>
            </a:r>
            <a:r>
              <a:rPr lang="de-DE" dirty="0" err="1"/>
              <a:t>centrality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908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0471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67533" y="1596249"/>
            <a:ext cx="13005197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7340263" cy="135264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012" y="1"/>
            <a:ext cx="4484251" cy="13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5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7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2409126" y="519289"/>
            <a:ext cx="3738994" cy="826572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92143" y="519289"/>
            <a:ext cx="11000229" cy="82657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34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66"/>
            <a:ext cx="1894458" cy="1894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70027" y="577467"/>
            <a:ext cx="13778093" cy="188524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95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112" y="2431628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83112" y="6527237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66"/>
            <a:ext cx="1894458" cy="18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1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92143" y="2596444"/>
            <a:ext cx="7369612" cy="61885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7369612" cy="61885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66"/>
            <a:ext cx="1894458" cy="189440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344358" y="577466"/>
            <a:ext cx="13803762" cy="18944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93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94403" y="2390987"/>
            <a:ext cx="7335743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94403" y="3562773"/>
            <a:ext cx="7335743" cy="5240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8778508" y="2390987"/>
            <a:ext cx="7371870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8778508" y="3562773"/>
            <a:ext cx="7371870" cy="5240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66"/>
            <a:ext cx="1894458" cy="189440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250243" y="586622"/>
            <a:ext cx="13897878" cy="188524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99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66"/>
            <a:ext cx="1894458" cy="1894400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139013" y="586622"/>
            <a:ext cx="14009108" cy="188524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34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284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1870" y="1404338"/>
            <a:ext cx="8778508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94402" y="2926080"/>
            <a:ext cx="55926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30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7371870" y="1404338"/>
            <a:ext cx="8778508" cy="6931378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94402" y="2926080"/>
            <a:ext cx="55926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28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37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x.github.io/documentation/stable/reference/algorithms/index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log.revolutionanalytics.com/2012/01/visualize-your-facebook-friends-network-with-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network </a:t>
            </a:r>
            <a:r>
              <a:rPr lang="de-DE" dirty="0" err="1"/>
              <a:t>analysis</a:t>
            </a:r>
            <a:endParaRPr dirty="0"/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07070" y="801712"/>
            <a:ext cx="14305717" cy="1487645"/>
          </a:xfrm>
        </p:spPr>
        <p:txBody>
          <a:bodyPr/>
          <a:lstStyle/>
          <a:p>
            <a:r>
              <a:rPr lang="de-DE" dirty="0"/>
              <a:t>Edge </a:t>
            </a:r>
            <a:r>
              <a:rPr lang="de-DE" dirty="0" err="1"/>
              <a:t>weights</a:t>
            </a:r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214387" y="2780886"/>
            <a:ext cx="6857905" cy="4637335"/>
            <a:chOff x="9534813" y="3165230"/>
            <a:chExt cx="5977421" cy="4041949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13" y="3165230"/>
              <a:ext cx="5977421" cy="4041949"/>
            </a:xfrm>
            <a:prstGeom prst="rect">
              <a:avLst/>
            </a:prstGeom>
          </p:spPr>
        </p:pic>
        <p:sp>
          <p:nvSpPr>
            <p:cNvPr id="6" name="Rechteck 5"/>
            <p:cNvSpPr/>
            <p:nvPr/>
          </p:nvSpPr>
          <p:spPr>
            <a:xfrm>
              <a:off x="9535888" y="3185329"/>
              <a:ext cx="864158" cy="633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/>
            <p:cNvSpPr/>
            <p:nvPr/>
          </p:nvSpPr>
          <p:spPr>
            <a:xfrm>
              <a:off x="9534813" y="6559062"/>
              <a:ext cx="362813" cy="633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uppieren 44"/>
          <p:cNvGrpSpPr/>
          <p:nvPr/>
        </p:nvGrpSpPr>
        <p:grpSpPr>
          <a:xfrm>
            <a:off x="8755464" y="2087549"/>
            <a:ext cx="7564920" cy="6520525"/>
            <a:chOff x="8755464" y="2087549"/>
            <a:chExt cx="7564920" cy="6520525"/>
          </a:xfrm>
        </p:grpSpPr>
        <p:sp>
          <p:nvSpPr>
            <p:cNvPr id="8" name="Rechteck 7"/>
            <p:cNvSpPr/>
            <p:nvPr/>
          </p:nvSpPr>
          <p:spPr>
            <a:xfrm>
              <a:off x="13583881" y="2087549"/>
              <a:ext cx="2529021" cy="6933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Uni-Klinikum</a:t>
              </a:r>
              <a:endParaRPr lang="en-GB" dirty="0"/>
            </a:p>
          </p:txBody>
        </p:sp>
        <p:sp>
          <p:nvSpPr>
            <p:cNvPr id="9" name="Rechteck 8"/>
            <p:cNvSpPr/>
            <p:nvPr/>
          </p:nvSpPr>
          <p:spPr>
            <a:xfrm>
              <a:off x="11677859" y="4541855"/>
              <a:ext cx="2529021" cy="6933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Juliuspromenade</a:t>
              </a:r>
              <a:endParaRPr lang="en-GB" dirty="0"/>
            </a:p>
          </p:txBody>
        </p:sp>
        <p:sp>
          <p:nvSpPr>
            <p:cNvPr id="10" name="Rechteck 9"/>
            <p:cNvSpPr/>
            <p:nvPr/>
          </p:nvSpPr>
          <p:spPr>
            <a:xfrm>
              <a:off x="8755464" y="3629130"/>
              <a:ext cx="2529021" cy="6933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Zellerau</a:t>
              </a:r>
              <a:endParaRPr lang="en-GB" dirty="0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3791363" y="6616831"/>
              <a:ext cx="2529021" cy="6933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Sanderau</a:t>
              </a:r>
              <a:endParaRPr lang="en-GB" dirty="0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8909539" y="6340495"/>
              <a:ext cx="2529021" cy="6933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Heuchelhof</a:t>
              </a:r>
              <a:endParaRPr lang="en-GB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11054860" y="7914737"/>
              <a:ext cx="2529021" cy="6933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Rottenbauer</a:t>
              </a:r>
              <a:endParaRPr lang="en-GB" dirty="0"/>
            </a:p>
          </p:txBody>
        </p:sp>
        <p:cxnSp>
          <p:nvCxnSpPr>
            <p:cNvPr id="15" name="Gerader Verbinder 14"/>
            <p:cNvCxnSpPr/>
            <p:nvPr/>
          </p:nvCxnSpPr>
          <p:spPr>
            <a:xfrm flipH="1">
              <a:off x="13125752" y="2780886"/>
              <a:ext cx="744604" cy="1760969"/>
            </a:xfrm>
            <a:prstGeom prst="line">
              <a:avLst/>
            </a:prstGeom>
            <a:ln w="38100">
              <a:headEnd w="lg" len="lg"/>
              <a:tailEnd type="triangle" w="lg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>
              <a:stCxn id="10" idx="3"/>
              <a:endCxn id="9" idx="0"/>
            </p:cNvCxnSpPr>
            <p:nvPr/>
          </p:nvCxnSpPr>
          <p:spPr>
            <a:xfrm>
              <a:off x="11284485" y="3975799"/>
              <a:ext cx="1657885" cy="566056"/>
            </a:xfrm>
            <a:prstGeom prst="line">
              <a:avLst/>
            </a:prstGeom>
            <a:ln w="38100">
              <a:headEnd type="triangle" w="lg" len="med"/>
              <a:tailEnd type="triangle" w="lg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>
              <a:endCxn id="12" idx="0"/>
            </p:cNvCxnSpPr>
            <p:nvPr/>
          </p:nvCxnSpPr>
          <p:spPr>
            <a:xfrm flipH="1">
              <a:off x="10174050" y="5273705"/>
              <a:ext cx="2285906" cy="1066790"/>
            </a:xfrm>
            <a:prstGeom prst="line">
              <a:avLst/>
            </a:prstGeom>
            <a:ln w="38100">
              <a:headEnd type="triangle" w="lg" len="med"/>
              <a:tailEnd type="triangle" w="lg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>
              <a:endCxn id="13" idx="0"/>
            </p:cNvCxnSpPr>
            <p:nvPr/>
          </p:nvCxnSpPr>
          <p:spPr>
            <a:xfrm flipH="1">
              <a:off x="12319371" y="5235192"/>
              <a:ext cx="467435" cy="2679545"/>
            </a:xfrm>
            <a:prstGeom prst="line">
              <a:avLst/>
            </a:prstGeom>
            <a:ln w="38100">
              <a:headEnd type="triangle" w="lg" len="med"/>
              <a:tailEnd type="triangle" w="lg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>
              <a:stCxn id="11" idx="0"/>
            </p:cNvCxnSpPr>
            <p:nvPr/>
          </p:nvCxnSpPr>
          <p:spPr>
            <a:xfrm flipH="1" flipV="1">
              <a:off x="13268989" y="5273705"/>
              <a:ext cx="1786885" cy="1343126"/>
            </a:xfrm>
            <a:prstGeom prst="line">
              <a:avLst/>
            </a:prstGeom>
            <a:ln w="38100">
              <a:headEnd type="triangle" w="lg" len="med"/>
              <a:tailEnd type="triangle" w="lg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/>
          </p:nvSpPr>
          <p:spPr>
            <a:xfrm>
              <a:off x="14328486" y="3444043"/>
              <a:ext cx="348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8</a:t>
              </a:r>
              <a:endParaRPr lang="en-GB" dirty="0"/>
            </a:p>
          </p:txBody>
        </p:sp>
        <p:cxnSp>
          <p:nvCxnSpPr>
            <p:cNvPr id="31" name="Gerader Verbinder 30"/>
            <p:cNvCxnSpPr>
              <a:endCxn id="8" idx="2"/>
            </p:cNvCxnSpPr>
            <p:nvPr/>
          </p:nvCxnSpPr>
          <p:spPr>
            <a:xfrm flipV="1">
              <a:off x="13411315" y="2780886"/>
              <a:ext cx="1437077" cy="1760969"/>
            </a:xfrm>
            <a:prstGeom prst="line">
              <a:avLst/>
            </a:prstGeom>
            <a:ln w="38100">
              <a:tailEnd type="triangle" w="lg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feld 33"/>
            <p:cNvSpPr txBox="1"/>
            <p:nvPr/>
          </p:nvSpPr>
          <p:spPr>
            <a:xfrm>
              <a:off x="12920739" y="3385402"/>
              <a:ext cx="348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</a:t>
              </a:r>
              <a:endParaRPr lang="en-GB" dirty="0"/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11765177" y="3732071"/>
              <a:ext cx="348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9</a:t>
              </a:r>
              <a:endParaRPr lang="en-GB" dirty="0"/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14328486" y="5787843"/>
              <a:ext cx="348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9</a:t>
              </a:r>
              <a:endParaRPr lang="en-GB" dirty="0"/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12630870" y="6594167"/>
              <a:ext cx="494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20</a:t>
              </a:r>
              <a:endParaRPr lang="en-GB" dirty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10883990" y="5495544"/>
              <a:ext cx="494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18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98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Edge </a:t>
            </a:r>
            <a:r>
              <a:rPr lang="de-DE" dirty="0" err="1"/>
              <a:t>weights</a:t>
            </a:r>
            <a:endParaRPr lang="en-GB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79" y="3501824"/>
            <a:ext cx="14016104" cy="358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6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97660" y="2889961"/>
            <a:ext cx="14305717" cy="21335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an undirected graph, the adjacency list for a node is a list of all its </a:t>
            </a:r>
            <a:r>
              <a:rPr lang="en-US" dirty="0" err="1"/>
              <a:t>neighbours</a:t>
            </a:r>
            <a:endParaRPr lang="en-US" dirty="0"/>
          </a:p>
          <a:p>
            <a:r>
              <a:rPr lang="en-US" dirty="0"/>
              <a:t>For a directed graph, the adjacency list for a node is a list of all its successors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37710" y="879363"/>
            <a:ext cx="14305717" cy="1437403"/>
          </a:xfrm>
        </p:spPr>
        <p:txBody>
          <a:bodyPr>
            <a:normAutofit/>
          </a:bodyPr>
          <a:lstStyle/>
          <a:p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list</a:t>
            </a:r>
            <a:endParaRPr lang="en-GB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1517273" y="5493968"/>
            <a:ext cx="6673847" cy="2832832"/>
            <a:chOff x="1517273" y="5493968"/>
            <a:chExt cx="6673847" cy="2832832"/>
          </a:xfrm>
        </p:grpSpPr>
        <p:cxnSp>
          <p:nvCxnSpPr>
            <p:cNvPr id="10" name="Gerader Verbinder 9"/>
            <p:cNvCxnSpPr>
              <a:endCxn id="8" idx="1"/>
            </p:cNvCxnSpPr>
            <p:nvPr/>
          </p:nvCxnSpPr>
          <p:spPr>
            <a:xfrm>
              <a:off x="1877339" y="6666296"/>
              <a:ext cx="1658808" cy="112949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r Verbinder 3"/>
            <p:cNvCxnSpPr/>
            <p:nvPr/>
          </p:nvCxnSpPr>
          <p:spPr>
            <a:xfrm flipV="1">
              <a:off x="1853893" y="5764449"/>
              <a:ext cx="2949191" cy="74272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/>
            <p:cNvCxnSpPr/>
            <p:nvPr/>
          </p:nvCxnSpPr>
          <p:spPr>
            <a:xfrm>
              <a:off x="4891922" y="5766099"/>
              <a:ext cx="365090" cy="134397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lipse 5"/>
            <p:cNvSpPr/>
            <p:nvPr/>
          </p:nvSpPr>
          <p:spPr>
            <a:xfrm>
              <a:off x="1517273" y="629616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  <a:endParaRPr lang="en-GB" dirty="0"/>
            </a:p>
          </p:txBody>
        </p:sp>
        <p:sp>
          <p:nvSpPr>
            <p:cNvPr id="7" name="Ellipse 6"/>
            <p:cNvSpPr/>
            <p:nvPr/>
          </p:nvSpPr>
          <p:spPr>
            <a:xfrm>
              <a:off x="4620617" y="5493968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</a:t>
              </a:r>
              <a:endParaRPr lang="en-GB" dirty="0"/>
            </a:p>
          </p:txBody>
        </p:sp>
        <p:sp>
          <p:nvSpPr>
            <p:cNvPr id="8" name="Ellipse 7"/>
            <p:cNvSpPr/>
            <p:nvPr/>
          </p:nvSpPr>
          <p:spPr>
            <a:xfrm>
              <a:off x="3456683" y="771633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  <a:endParaRPr lang="en-GB" dirty="0"/>
            </a:p>
          </p:txBody>
        </p:sp>
        <p:sp>
          <p:nvSpPr>
            <p:cNvPr id="9" name="Ellipse 8"/>
            <p:cNvSpPr/>
            <p:nvPr/>
          </p:nvSpPr>
          <p:spPr>
            <a:xfrm>
              <a:off x="4985707" y="6838772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  <a:endParaRPr lang="en-GB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5966344" y="5870743"/>
              <a:ext cx="2224776" cy="2456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560" dirty="0" err="1">
                  <a:solidFill>
                    <a:prstClr val="black"/>
                  </a:solidFill>
                </a:rPr>
                <a:t>Adjacency</a:t>
              </a:r>
              <a:r>
                <a:rPr lang="de-DE" sz="2560" dirty="0">
                  <a:solidFill>
                    <a:prstClr val="black"/>
                  </a:solidFill>
                </a:rPr>
                <a:t> </a:t>
              </a:r>
              <a:r>
                <a:rPr lang="de-DE" sz="2560" dirty="0" err="1">
                  <a:solidFill>
                    <a:prstClr val="black"/>
                  </a:solidFill>
                </a:rPr>
                <a:t>lists</a:t>
              </a:r>
              <a:r>
                <a:rPr lang="de-DE" sz="2560" dirty="0">
                  <a:solidFill>
                    <a:prstClr val="black"/>
                  </a:solidFill>
                </a:rPr>
                <a:t>:</a:t>
              </a:r>
              <a:br>
                <a:rPr lang="de-DE" sz="2560" dirty="0">
                  <a:solidFill>
                    <a:prstClr val="black"/>
                  </a:solidFill>
                </a:rPr>
              </a:br>
              <a:endParaRPr lang="de-DE" sz="2560" dirty="0">
                <a:solidFill>
                  <a:prstClr val="black"/>
                </a:solidFill>
              </a:endParaRPr>
            </a:p>
            <a:p>
              <a:r>
                <a:rPr lang="de-DE" sz="2560" dirty="0">
                  <a:solidFill>
                    <a:prstClr val="black"/>
                  </a:solidFill>
                </a:rPr>
                <a:t>A: B,D</a:t>
              </a:r>
            </a:p>
            <a:p>
              <a:r>
                <a:rPr lang="de-DE" sz="2560" dirty="0">
                  <a:solidFill>
                    <a:prstClr val="black"/>
                  </a:solidFill>
                </a:rPr>
                <a:t>B: A,C</a:t>
              </a:r>
            </a:p>
            <a:p>
              <a:r>
                <a:rPr lang="de-DE" sz="2560" dirty="0">
                  <a:solidFill>
                    <a:prstClr val="black"/>
                  </a:solidFill>
                </a:rPr>
                <a:t>C: B</a:t>
              </a:r>
            </a:p>
            <a:p>
              <a:r>
                <a:rPr lang="de-DE" sz="2560" dirty="0">
                  <a:solidFill>
                    <a:prstClr val="black"/>
                  </a:solidFill>
                </a:rPr>
                <a:t>D: A</a:t>
              </a:r>
              <a:endParaRPr lang="en-GB" dirty="0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9143120" y="5665053"/>
            <a:ext cx="6479161" cy="2838482"/>
            <a:chOff x="9143120" y="5665053"/>
            <a:chExt cx="6479161" cy="2838482"/>
          </a:xfrm>
        </p:grpSpPr>
        <p:grpSp>
          <p:nvGrpSpPr>
            <p:cNvPr id="14" name="Gruppieren 13"/>
            <p:cNvGrpSpPr/>
            <p:nvPr/>
          </p:nvGrpSpPr>
          <p:grpSpPr>
            <a:xfrm rot="18977823">
              <a:off x="9143120" y="5665053"/>
              <a:ext cx="3418310" cy="2838482"/>
              <a:chOff x="9564161" y="4286818"/>
              <a:chExt cx="3367489" cy="2623858"/>
            </a:xfrm>
          </p:grpSpPr>
          <p:cxnSp>
            <p:nvCxnSpPr>
              <p:cNvPr id="15" name="Gerader Verbinder 14"/>
              <p:cNvCxnSpPr/>
              <p:nvPr/>
            </p:nvCxnSpPr>
            <p:spPr>
              <a:xfrm>
                <a:off x="9984957" y="5724232"/>
                <a:ext cx="1135823" cy="82142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/>
              <p:cNvCxnSpPr>
                <a:endCxn id="19" idx="3"/>
              </p:cNvCxnSpPr>
              <p:nvPr/>
            </p:nvCxnSpPr>
            <p:spPr>
              <a:xfrm rot="2622177" flipV="1">
                <a:off x="10510935" y="4286818"/>
                <a:ext cx="1143976" cy="1783771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/>
              <p:cNvCxnSpPr/>
              <p:nvPr/>
            </p:nvCxnSpPr>
            <p:spPr>
              <a:xfrm>
                <a:off x="12470661" y="5088137"/>
                <a:ext cx="150817" cy="535757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Ellipse 17"/>
              <p:cNvSpPr/>
              <p:nvPr/>
            </p:nvSpPr>
            <p:spPr>
              <a:xfrm rot="2622177">
                <a:off x="9564161" y="5343628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A</a:t>
                </a:r>
                <a:endParaRPr lang="en-GB" dirty="0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622177">
                <a:off x="12160489" y="4662106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</a:t>
                </a:r>
                <a:endParaRPr lang="en-GB" dirty="0"/>
              </a:p>
            </p:txBody>
          </p:sp>
          <p:sp>
            <p:nvSpPr>
              <p:cNvPr id="20" name="Ellipse 19"/>
              <p:cNvSpPr/>
              <p:nvPr/>
            </p:nvSpPr>
            <p:spPr>
              <a:xfrm rot="2382198">
                <a:off x="11091258" y="6449688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D</a:t>
                </a:r>
                <a:endParaRPr lang="en-GB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 rot="2080657">
                <a:off x="12470662" y="5603657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C</a:t>
                </a:r>
                <a:endParaRPr lang="en-GB" dirty="0"/>
              </a:p>
            </p:txBody>
          </p:sp>
        </p:grpSp>
        <p:sp>
          <p:nvSpPr>
            <p:cNvPr id="24" name="Rechteck 23"/>
            <p:cNvSpPr/>
            <p:nvPr/>
          </p:nvSpPr>
          <p:spPr>
            <a:xfrm>
              <a:off x="13323767" y="5882048"/>
              <a:ext cx="2298514" cy="2456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560" dirty="0" err="1">
                  <a:solidFill>
                    <a:prstClr val="black"/>
                  </a:solidFill>
                </a:rPr>
                <a:t>Adjacency</a:t>
              </a:r>
              <a:r>
                <a:rPr lang="de-DE" sz="2560" dirty="0">
                  <a:solidFill>
                    <a:prstClr val="black"/>
                  </a:solidFill>
                </a:rPr>
                <a:t> </a:t>
              </a:r>
              <a:r>
                <a:rPr lang="de-DE" sz="2560" dirty="0" err="1">
                  <a:solidFill>
                    <a:prstClr val="black"/>
                  </a:solidFill>
                </a:rPr>
                <a:t>lists</a:t>
              </a:r>
              <a:r>
                <a:rPr lang="de-DE" sz="2560" dirty="0">
                  <a:solidFill>
                    <a:prstClr val="black"/>
                  </a:solidFill>
                </a:rPr>
                <a:t> :</a:t>
              </a:r>
              <a:br>
                <a:rPr lang="de-DE" sz="2560" dirty="0">
                  <a:solidFill>
                    <a:prstClr val="black"/>
                  </a:solidFill>
                </a:rPr>
              </a:br>
              <a:endParaRPr lang="de-DE" sz="2560" dirty="0">
                <a:solidFill>
                  <a:prstClr val="black"/>
                </a:solidFill>
              </a:endParaRPr>
            </a:p>
            <a:p>
              <a:r>
                <a:rPr lang="de-DE" sz="2560" dirty="0">
                  <a:solidFill>
                    <a:prstClr val="black"/>
                  </a:solidFill>
                </a:rPr>
                <a:t>A: </a:t>
              </a:r>
            </a:p>
            <a:p>
              <a:r>
                <a:rPr lang="de-DE" sz="2560" dirty="0">
                  <a:solidFill>
                    <a:prstClr val="black"/>
                  </a:solidFill>
                </a:rPr>
                <a:t>B: A</a:t>
              </a:r>
            </a:p>
            <a:p>
              <a:r>
                <a:rPr lang="de-DE" sz="2560" dirty="0">
                  <a:solidFill>
                    <a:prstClr val="black"/>
                  </a:solidFill>
                </a:rPr>
                <a:t>C: B</a:t>
              </a:r>
            </a:p>
            <a:p>
              <a:r>
                <a:rPr lang="de-DE" sz="2560" dirty="0">
                  <a:solidFill>
                    <a:prstClr val="black"/>
                  </a:solidFill>
                </a:rPr>
                <a:t>D: A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030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17273" y="3483473"/>
            <a:ext cx="14305717" cy="2676166"/>
          </a:xfrm>
        </p:spPr>
        <p:txBody>
          <a:bodyPr>
            <a:normAutofit/>
          </a:bodyPr>
          <a:lstStyle/>
          <a:p>
            <a:r>
              <a:rPr lang="en-US" dirty="0"/>
              <a:t>The adjacency matrix of a graph is a matrix in which contains which nodes of the graph are connected by edges.</a:t>
            </a:r>
          </a:p>
          <a:p>
            <a:r>
              <a:rPr lang="en-US" dirty="0"/>
              <a:t>For different graph types there are different rules for the individual entries.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28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68270" y="831515"/>
            <a:ext cx="14305717" cy="1578044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kinds</a:t>
            </a:r>
            <a:r>
              <a:rPr lang="de-DE" dirty="0"/>
              <a:t> of </a:t>
            </a:r>
            <a:r>
              <a:rPr lang="de-DE" dirty="0" err="1"/>
              <a:t>graphs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371774" y="2843560"/>
            <a:ext cx="3828450" cy="75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0092" indent="-260092" algn="l" defTabSz="1300460" rtl="0" eaLnBrk="1" latinLnBrk="0" hangingPunct="1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30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68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0506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0644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552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218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884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550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Undirected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en-GB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1243819" y="3584028"/>
            <a:ext cx="3407680" cy="2349050"/>
            <a:chOff x="1517273" y="4895222"/>
            <a:chExt cx="4011045" cy="2764974"/>
          </a:xfrm>
        </p:grpSpPr>
        <p:cxnSp>
          <p:nvCxnSpPr>
            <p:cNvPr id="6" name="Gerader Verbinder 5"/>
            <p:cNvCxnSpPr/>
            <p:nvPr/>
          </p:nvCxnSpPr>
          <p:spPr>
            <a:xfrm>
              <a:off x="1718240" y="5968720"/>
              <a:ext cx="2009748" cy="148045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>
            <a:xfrm flipV="1">
              <a:off x="1853893" y="5165703"/>
              <a:ext cx="2949191" cy="74272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/>
            <p:cNvCxnSpPr/>
            <p:nvPr/>
          </p:nvCxnSpPr>
          <p:spPr>
            <a:xfrm>
              <a:off x="4891922" y="5167353"/>
              <a:ext cx="365090" cy="134397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/>
            <p:cNvSpPr/>
            <p:nvPr/>
          </p:nvSpPr>
          <p:spPr>
            <a:xfrm>
              <a:off x="1517273" y="569741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4620617" y="4895222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456683" y="711758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4985707" y="6240026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9605133" y="3806141"/>
            <a:ext cx="2879009" cy="1922398"/>
            <a:chOff x="9564161" y="4662106"/>
            <a:chExt cx="3367488" cy="2248570"/>
          </a:xfrm>
        </p:grpSpPr>
        <p:cxnSp>
          <p:nvCxnSpPr>
            <p:cNvPr id="27" name="Gerader Verbinder 26"/>
            <p:cNvCxnSpPr/>
            <p:nvPr/>
          </p:nvCxnSpPr>
          <p:spPr>
            <a:xfrm>
              <a:off x="9984957" y="5724232"/>
              <a:ext cx="1135823" cy="82142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>
              <a:endCxn id="31" idx="2"/>
            </p:cNvCxnSpPr>
            <p:nvPr/>
          </p:nvCxnSpPr>
          <p:spPr>
            <a:xfrm flipV="1">
              <a:off x="10012701" y="4892600"/>
              <a:ext cx="2147789" cy="56004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>
              <a:off x="12470661" y="5088137"/>
              <a:ext cx="150817" cy="53575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/>
            <p:cNvSpPr/>
            <p:nvPr/>
          </p:nvSpPr>
          <p:spPr>
            <a:xfrm>
              <a:off x="9564161" y="534362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31" name="Ellipse 30"/>
            <p:cNvSpPr/>
            <p:nvPr/>
          </p:nvSpPr>
          <p:spPr>
            <a:xfrm>
              <a:off x="12160490" y="4662106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  <p:sp>
          <p:nvSpPr>
            <p:cNvPr id="32" name="Ellipse 31"/>
            <p:cNvSpPr/>
            <p:nvPr/>
          </p:nvSpPr>
          <p:spPr>
            <a:xfrm>
              <a:off x="11091258" y="644968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33" name="Ellipse 32"/>
            <p:cNvSpPr/>
            <p:nvPr/>
          </p:nvSpPr>
          <p:spPr>
            <a:xfrm>
              <a:off x="12470661" y="5603657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5971850" y="3679188"/>
            <a:ext cx="2653768" cy="2803253"/>
            <a:chOff x="12249018" y="4025598"/>
            <a:chExt cx="2981119" cy="3149044"/>
          </a:xfrm>
        </p:grpSpPr>
        <p:cxnSp>
          <p:nvCxnSpPr>
            <p:cNvPr id="35" name="Gerader Verbinder 34"/>
            <p:cNvCxnSpPr/>
            <p:nvPr/>
          </p:nvCxnSpPr>
          <p:spPr>
            <a:xfrm>
              <a:off x="13334240" y="4296903"/>
              <a:ext cx="1624591" cy="140531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 flipH="1">
              <a:off x="12520323" y="4336345"/>
              <a:ext cx="813917" cy="126376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 flipH="1">
              <a:off x="12517159" y="5653978"/>
              <a:ext cx="2438507" cy="7116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H="1" flipV="1">
              <a:off x="12583934" y="5865805"/>
              <a:ext cx="938014" cy="1037531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 flipH="1">
              <a:off x="13736412" y="5779004"/>
              <a:ext cx="1219255" cy="107737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Bogen 39"/>
            <p:cNvSpPr/>
            <p:nvPr/>
          </p:nvSpPr>
          <p:spPr>
            <a:xfrm rot="15533919">
              <a:off x="12322999" y="4320208"/>
              <a:ext cx="2032974" cy="1924047"/>
            </a:xfrm>
            <a:prstGeom prst="arc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Bogen 40"/>
            <p:cNvSpPr/>
            <p:nvPr/>
          </p:nvSpPr>
          <p:spPr>
            <a:xfrm rot="11732547">
              <a:off x="12420349" y="5062783"/>
              <a:ext cx="2032974" cy="1924047"/>
            </a:xfrm>
            <a:prstGeom prst="arc">
              <a:avLst>
                <a:gd name="adj1" fmla="val 15353907"/>
                <a:gd name="adj2" fmla="val 0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/>
          </p:nvSpPr>
          <p:spPr>
            <a:xfrm>
              <a:off x="13334240" y="663203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43" name="Ellipse 42"/>
            <p:cNvSpPr/>
            <p:nvPr/>
          </p:nvSpPr>
          <p:spPr>
            <a:xfrm>
              <a:off x="12249018" y="543091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44" name="Ellipse 43"/>
            <p:cNvSpPr/>
            <p:nvPr/>
          </p:nvSpPr>
          <p:spPr>
            <a:xfrm>
              <a:off x="14687526" y="5430910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  <p:sp>
          <p:nvSpPr>
            <p:cNvPr id="45" name="Ellipse 44"/>
            <p:cNvSpPr/>
            <p:nvPr/>
          </p:nvSpPr>
          <p:spPr>
            <a:xfrm>
              <a:off x="13062935" y="4025598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</p:grpSp>
      <p:sp>
        <p:nvSpPr>
          <p:cNvPr id="46" name="Inhaltsplatzhalter 2"/>
          <p:cNvSpPr txBox="1">
            <a:spLocks/>
          </p:cNvSpPr>
          <p:nvPr/>
        </p:nvSpPr>
        <p:spPr>
          <a:xfrm>
            <a:off x="9369730" y="2843560"/>
            <a:ext cx="3828450" cy="75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0092" indent="-260092" algn="l" defTabSz="1300460" rtl="0" eaLnBrk="1" latinLnBrk="0" hangingPunct="1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30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68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0506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0644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552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218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884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550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en-GB" dirty="0"/>
          </a:p>
        </p:txBody>
      </p:sp>
      <p:sp>
        <p:nvSpPr>
          <p:cNvPr id="47" name="Inhaltsplatzhalter 2"/>
          <p:cNvSpPr txBox="1">
            <a:spLocks/>
          </p:cNvSpPr>
          <p:nvPr/>
        </p:nvSpPr>
        <p:spPr>
          <a:xfrm>
            <a:off x="13109507" y="2843560"/>
            <a:ext cx="3828450" cy="7569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60092" indent="-260092" algn="l" defTabSz="1300460" rtl="0" eaLnBrk="1" latinLnBrk="0" hangingPunct="1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30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68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0506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0644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552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218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884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550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weights</a:t>
            </a:r>
            <a:endParaRPr lang="en-GB" dirty="0"/>
          </a:p>
        </p:txBody>
      </p:sp>
      <p:grpSp>
        <p:nvGrpSpPr>
          <p:cNvPr id="64" name="Gruppieren 63"/>
          <p:cNvGrpSpPr/>
          <p:nvPr/>
        </p:nvGrpSpPr>
        <p:grpSpPr>
          <a:xfrm>
            <a:off x="1362749" y="6781068"/>
            <a:ext cx="2698435" cy="2169188"/>
            <a:chOff x="1181905" y="6422153"/>
            <a:chExt cx="2698435" cy="2169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47"/>
                <p:cNvSpPr txBox="1"/>
                <p:nvPr/>
              </p:nvSpPr>
              <p:spPr>
                <a:xfrm>
                  <a:off x="1761276" y="7063991"/>
                  <a:ext cx="2042610" cy="13796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48" name="Textfeld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276" y="7063991"/>
                  <a:ext cx="2042610" cy="13796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Gerader Verbinder 49"/>
            <p:cNvCxnSpPr/>
            <p:nvPr/>
          </p:nvCxnSpPr>
          <p:spPr>
            <a:xfrm flipH="1">
              <a:off x="1617753" y="6576981"/>
              <a:ext cx="12530" cy="201436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/>
            <p:cNvCxnSpPr/>
            <p:nvPr/>
          </p:nvCxnSpPr>
          <p:spPr>
            <a:xfrm flipV="1">
              <a:off x="1243819" y="6884716"/>
              <a:ext cx="2636521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>
            <a:xfrm>
              <a:off x="1919235" y="6422153"/>
              <a:ext cx="1748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1    2     3    4</a:t>
              </a:r>
              <a:endParaRPr lang="en-GB" sz="2400" dirty="0"/>
            </a:p>
          </p:txBody>
        </p:sp>
        <p:sp>
          <p:nvSpPr>
            <p:cNvPr id="58" name="Textfeld 57"/>
            <p:cNvSpPr txBox="1"/>
            <p:nvPr/>
          </p:nvSpPr>
          <p:spPr>
            <a:xfrm>
              <a:off x="1181905" y="7007018"/>
              <a:ext cx="3581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1</a:t>
              </a:r>
            </a:p>
            <a:p>
              <a:r>
                <a:rPr lang="de-DE" sz="2400" dirty="0"/>
                <a:t>2</a:t>
              </a:r>
            </a:p>
            <a:p>
              <a:r>
                <a:rPr lang="de-DE" sz="2400" dirty="0"/>
                <a:t>3</a:t>
              </a:r>
            </a:p>
            <a:p>
              <a:r>
                <a:rPr lang="de-DE" sz="2400" dirty="0"/>
                <a:t>4</a:t>
              </a:r>
              <a:endParaRPr lang="en-GB" sz="2400" dirty="0"/>
            </a:p>
          </p:txBody>
        </p:sp>
      </p:grpSp>
      <p:grpSp>
        <p:nvGrpSpPr>
          <p:cNvPr id="65" name="Gruppieren 64"/>
          <p:cNvGrpSpPr/>
          <p:nvPr/>
        </p:nvGrpSpPr>
        <p:grpSpPr>
          <a:xfrm>
            <a:off x="5588689" y="6766405"/>
            <a:ext cx="2698434" cy="2169188"/>
            <a:chOff x="1181906" y="6422153"/>
            <a:chExt cx="2698434" cy="2169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/>
                <p:cNvSpPr txBox="1"/>
                <p:nvPr/>
              </p:nvSpPr>
              <p:spPr>
                <a:xfrm>
                  <a:off x="1761276" y="7063991"/>
                  <a:ext cx="2042610" cy="13796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66" name="Textfeld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276" y="7063991"/>
                  <a:ext cx="2042610" cy="13796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Gerader Verbinder 66"/>
            <p:cNvCxnSpPr/>
            <p:nvPr/>
          </p:nvCxnSpPr>
          <p:spPr>
            <a:xfrm flipH="1">
              <a:off x="1617753" y="6576981"/>
              <a:ext cx="12530" cy="201436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r Verbinder 67"/>
            <p:cNvCxnSpPr/>
            <p:nvPr/>
          </p:nvCxnSpPr>
          <p:spPr>
            <a:xfrm flipV="1">
              <a:off x="1243819" y="6884716"/>
              <a:ext cx="2636521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/>
            <p:cNvSpPr txBox="1"/>
            <p:nvPr/>
          </p:nvSpPr>
          <p:spPr>
            <a:xfrm>
              <a:off x="1919235" y="6422153"/>
              <a:ext cx="1816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1     2    3     4</a:t>
              </a:r>
              <a:endParaRPr lang="en-GB" sz="2400" dirty="0"/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1181906" y="7007018"/>
              <a:ext cx="3831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1</a:t>
              </a:r>
            </a:p>
            <a:p>
              <a:r>
                <a:rPr lang="de-DE" sz="2400" dirty="0"/>
                <a:t>2</a:t>
              </a:r>
            </a:p>
            <a:p>
              <a:r>
                <a:rPr lang="de-DE" sz="2400" dirty="0"/>
                <a:t>3</a:t>
              </a:r>
            </a:p>
            <a:p>
              <a:r>
                <a:rPr lang="de-DE" sz="2400" dirty="0"/>
                <a:t>4</a:t>
              </a:r>
              <a:endParaRPr lang="en-GB" sz="2400" dirty="0"/>
            </a:p>
          </p:txBody>
        </p:sp>
      </p:grpSp>
      <p:grpSp>
        <p:nvGrpSpPr>
          <p:cNvPr id="71" name="Gruppieren 70"/>
          <p:cNvGrpSpPr/>
          <p:nvPr/>
        </p:nvGrpSpPr>
        <p:grpSpPr>
          <a:xfrm>
            <a:off x="9605133" y="6766405"/>
            <a:ext cx="2698435" cy="2169188"/>
            <a:chOff x="1181905" y="6422153"/>
            <a:chExt cx="2698435" cy="2169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feld 71"/>
                <p:cNvSpPr txBox="1"/>
                <p:nvPr/>
              </p:nvSpPr>
              <p:spPr>
                <a:xfrm>
                  <a:off x="1761276" y="7063991"/>
                  <a:ext cx="2042610" cy="13796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72" name="Textfeld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276" y="7063991"/>
                  <a:ext cx="2042610" cy="13796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Gerader Verbinder 72"/>
            <p:cNvCxnSpPr/>
            <p:nvPr/>
          </p:nvCxnSpPr>
          <p:spPr>
            <a:xfrm flipH="1">
              <a:off x="1617753" y="6576981"/>
              <a:ext cx="12530" cy="201436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/>
            <p:cNvCxnSpPr/>
            <p:nvPr/>
          </p:nvCxnSpPr>
          <p:spPr>
            <a:xfrm flipV="1">
              <a:off x="1243819" y="6884716"/>
              <a:ext cx="2636521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feld 74"/>
            <p:cNvSpPr txBox="1"/>
            <p:nvPr/>
          </p:nvSpPr>
          <p:spPr>
            <a:xfrm>
              <a:off x="1919235" y="6422153"/>
              <a:ext cx="1876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1    2     3     4</a:t>
              </a:r>
              <a:endParaRPr lang="en-GB" sz="2400" dirty="0"/>
            </a:p>
          </p:txBody>
        </p:sp>
        <p:sp>
          <p:nvSpPr>
            <p:cNvPr id="76" name="Textfeld 75"/>
            <p:cNvSpPr txBox="1"/>
            <p:nvPr/>
          </p:nvSpPr>
          <p:spPr>
            <a:xfrm>
              <a:off x="1181905" y="7007018"/>
              <a:ext cx="3581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1</a:t>
              </a:r>
            </a:p>
            <a:p>
              <a:r>
                <a:rPr lang="de-DE" sz="2400" dirty="0"/>
                <a:t>2</a:t>
              </a:r>
            </a:p>
            <a:p>
              <a:r>
                <a:rPr lang="de-DE" sz="2400" dirty="0"/>
                <a:t>3</a:t>
              </a:r>
            </a:p>
            <a:p>
              <a:r>
                <a:rPr lang="de-DE" sz="2400" dirty="0"/>
                <a:t>4</a:t>
              </a:r>
              <a:endParaRPr lang="en-GB" sz="2400" dirty="0"/>
            </a:p>
          </p:txBody>
        </p:sp>
      </p:grpSp>
      <p:grpSp>
        <p:nvGrpSpPr>
          <p:cNvPr id="77" name="Gruppieren 76"/>
          <p:cNvGrpSpPr/>
          <p:nvPr/>
        </p:nvGrpSpPr>
        <p:grpSpPr>
          <a:xfrm>
            <a:off x="13609048" y="6751742"/>
            <a:ext cx="3072369" cy="2169188"/>
            <a:chOff x="1181905" y="6422153"/>
            <a:chExt cx="3072369" cy="2169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/>
                <p:cNvSpPr txBox="1"/>
                <p:nvPr/>
              </p:nvSpPr>
              <p:spPr>
                <a:xfrm>
                  <a:off x="1761276" y="7063991"/>
                  <a:ext cx="2042610" cy="13796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0,5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78" name="Textfeld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276" y="7063991"/>
                  <a:ext cx="2042610" cy="1379608"/>
                </a:xfrm>
                <a:prstGeom prst="rect">
                  <a:avLst/>
                </a:prstGeom>
                <a:blipFill>
                  <a:blip r:embed="rId6"/>
                  <a:stretch>
                    <a:fillRect r="-98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Gerader Verbinder 78"/>
            <p:cNvCxnSpPr/>
            <p:nvPr/>
          </p:nvCxnSpPr>
          <p:spPr>
            <a:xfrm flipH="1">
              <a:off x="1617753" y="6576981"/>
              <a:ext cx="12530" cy="201436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/>
            <p:cNvCxnSpPr/>
            <p:nvPr/>
          </p:nvCxnSpPr>
          <p:spPr>
            <a:xfrm flipV="1">
              <a:off x="1243819" y="6884716"/>
              <a:ext cx="2636521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feld 80"/>
            <p:cNvSpPr txBox="1"/>
            <p:nvPr/>
          </p:nvSpPr>
          <p:spPr>
            <a:xfrm>
              <a:off x="1919235" y="6422153"/>
              <a:ext cx="2335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1      2      3     4</a:t>
              </a:r>
              <a:endParaRPr lang="en-GB" sz="2400" dirty="0"/>
            </a:p>
          </p:txBody>
        </p:sp>
        <p:sp>
          <p:nvSpPr>
            <p:cNvPr id="82" name="Textfeld 81"/>
            <p:cNvSpPr txBox="1"/>
            <p:nvPr/>
          </p:nvSpPr>
          <p:spPr>
            <a:xfrm>
              <a:off x="1181905" y="7007018"/>
              <a:ext cx="3581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1</a:t>
              </a:r>
            </a:p>
            <a:p>
              <a:r>
                <a:rPr lang="de-DE" sz="2400" dirty="0"/>
                <a:t>2</a:t>
              </a:r>
            </a:p>
            <a:p>
              <a:r>
                <a:rPr lang="de-DE" sz="2400" dirty="0"/>
                <a:t>3</a:t>
              </a:r>
            </a:p>
            <a:p>
              <a:r>
                <a:rPr lang="de-DE" sz="2400" dirty="0"/>
                <a:t>4</a:t>
              </a:r>
              <a:endParaRPr lang="en-GB" sz="2400" dirty="0"/>
            </a:p>
          </p:txBody>
        </p:sp>
      </p:grpSp>
      <p:grpSp>
        <p:nvGrpSpPr>
          <p:cNvPr id="83" name="Gruppieren 82"/>
          <p:cNvGrpSpPr/>
          <p:nvPr/>
        </p:nvGrpSpPr>
        <p:grpSpPr>
          <a:xfrm rot="18483892">
            <a:off x="13520352" y="4324729"/>
            <a:ext cx="2879010" cy="1922398"/>
            <a:chOff x="9564161" y="4662106"/>
            <a:chExt cx="3367489" cy="2248570"/>
          </a:xfrm>
        </p:grpSpPr>
        <p:cxnSp>
          <p:nvCxnSpPr>
            <p:cNvPr id="84" name="Gerader Verbinder 83"/>
            <p:cNvCxnSpPr/>
            <p:nvPr/>
          </p:nvCxnSpPr>
          <p:spPr>
            <a:xfrm>
              <a:off x="9984957" y="5724232"/>
              <a:ext cx="1135823" cy="82142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/>
            <p:cNvCxnSpPr>
              <a:endCxn id="88" idx="3"/>
            </p:cNvCxnSpPr>
            <p:nvPr/>
          </p:nvCxnSpPr>
          <p:spPr>
            <a:xfrm rot="3116108" flipV="1">
              <a:off x="10656227" y="4131323"/>
              <a:ext cx="862423" cy="205476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/>
            <p:cNvCxnSpPr/>
            <p:nvPr/>
          </p:nvCxnSpPr>
          <p:spPr>
            <a:xfrm>
              <a:off x="12470661" y="5088137"/>
              <a:ext cx="150817" cy="53575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Ellipse 86"/>
            <p:cNvSpPr/>
            <p:nvPr/>
          </p:nvSpPr>
          <p:spPr>
            <a:xfrm rot="2825609">
              <a:off x="9564161" y="534362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88" name="Ellipse 87"/>
            <p:cNvSpPr/>
            <p:nvPr/>
          </p:nvSpPr>
          <p:spPr>
            <a:xfrm rot="3116108">
              <a:off x="12160490" y="4662106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  <p:sp>
          <p:nvSpPr>
            <p:cNvPr id="89" name="Ellipse 88"/>
            <p:cNvSpPr/>
            <p:nvPr/>
          </p:nvSpPr>
          <p:spPr>
            <a:xfrm rot="3116108">
              <a:off x="11091258" y="644968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90" name="Ellipse 89"/>
            <p:cNvSpPr/>
            <p:nvPr/>
          </p:nvSpPr>
          <p:spPr>
            <a:xfrm rot="3116108">
              <a:off x="12470662" y="5603657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</p:grpSp>
      <p:sp>
        <p:nvSpPr>
          <p:cNvPr id="93" name="Rechteck 92"/>
          <p:cNvSpPr/>
          <p:nvPr/>
        </p:nvSpPr>
        <p:spPr>
          <a:xfrm>
            <a:off x="14153284" y="46235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2</a:t>
            </a:r>
            <a:endParaRPr lang="en-GB" dirty="0"/>
          </a:p>
        </p:txBody>
      </p:sp>
      <p:sp>
        <p:nvSpPr>
          <p:cNvPr id="94" name="Rechteck 93"/>
          <p:cNvSpPr/>
          <p:nvPr/>
        </p:nvSpPr>
        <p:spPr>
          <a:xfrm>
            <a:off x="14799481" y="553492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7</a:t>
            </a:r>
            <a:endParaRPr lang="en-GB" dirty="0"/>
          </a:p>
        </p:txBody>
      </p:sp>
      <p:sp>
        <p:nvSpPr>
          <p:cNvPr id="95" name="Rechteck 94"/>
          <p:cNvSpPr/>
          <p:nvPr/>
        </p:nvSpPr>
        <p:spPr>
          <a:xfrm>
            <a:off x="14995762" y="431563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0,5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74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17273" y="3483472"/>
            <a:ext cx="14305717" cy="5692661"/>
          </a:xfrm>
        </p:spPr>
        <p:txBody>
          <a:bodyPr>
            <a:normAutofit/>
          </a:bodyPr>
          <a:lstStyle/>
          <a:p>
            <a:r>
              <a:rPr lang="en-US" dirty="0"/>
              <a:t>The adjacency matrix of a graph is a matrix in which contains which nodes of the graph are connected by edges.</a:t>
            </a:r>
          </a:p>
          <a:p>
            <a:r>
              <a:rPr lang="en-US" dirty="0"/>
              <a:t>For different graph types there are different rules for the individual entries.</a:t>
            </a:r>
            <a:endParaRPr lang="en-GB" dirty="0"/>
          </a:p>
          <a:p>
            <a:r>
              <a:rPr lang="en-US" dirty="0"/>
              <a:t>The adjacency matrix of an undirected graph is always symmetric (it is sufficient to store only one half).</a:t>
            </a:r>
          </a:p>
          <a:p>
            <a:r>
              <a:rPr lang="en-US" dirty="0"/>
              <a:t>For graphs without edge weights and without multiple edges, only 1 and 0 occur as entries</a:t>
            </a:r>
            <a:endParaRPr lang="de-DE" dirty="0"/>
          </a:p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Adjacency</a:t>
            </a:r>
            <a:r>
              <a:rPr lang="de-DE" dirty="0"/>
              <a:t> </a:t>
            </a:r>
            <a:r>
              <a:rPr lang="de-DE" dirty="0" err="1"/>
              <a:t>matrix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86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. </a:t>
            </a:r>
          </a:p>
          <a:p>
            <a:r>
              <a:rPr lang="de-DE" dirty="0"/>
              <a:t>Many of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</a:t>
            </a:r>
            <a:r>
              <a:rPr lang="de-DE" dirty="0" err="1"/>
              <a:t>networkX</a:t>
            </a:r>
            <a:r>
              <a:rPr lang="de-DE" dirty="0"/>
              <a:t>: </a:t>
            </a:r>
            <a:r>
              <a:rPr lang="en-GB" dirty="0"/>
              <a:t>(</a:t>
            </a:r>
            <a:r>
              <a:rPr lang="en-GB" dirty="0">
                <a:hlinkClick r:id="rId2"/>
              </a:rPr>
              <a:t>https://networkx.github.io/documentation/stable/reference/algorithms/index.html</a:t>
            </a:r>
            <a:r>
              <a:rPr lang="en-GB" dirty="0"/>
              <a:t>)</a:t>
            </a:r>
          </a:p>
          <a:p>
            <a:r>
              <a:rPr lang="en-US" dirty="0"/>
              <a:t>The values describe either properties of the whole graph or individual nodes.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06982" y="844639"/>
            <a:ext cx="14305717" cy="1477597"/>
          </a:xfrm>
        </p:spPr>
        <p:txBody>
          <a:bodyPr/>
          <a:lstStyle/>
          <a:p>
            <a:r>
              <a:rPr lang="de-DE" dirty="0"/>
              <a:t>Graph </a:t>
            </a:r>
            <a:r>
              <a:rPr lang="de-DE" dirty="0" err="1"/>
              <a:t>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7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9677" y="2832771"/>
            <a:ext cx="15293618" cy="5278689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Undirected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Number</a:t>
            </a:r>
            <a:r>
              <a:rPr lang="de-DE" dirty="0"/>
              <a:t> of </a:t>
            </a:r>
            <a:r>
              <a:rPr lang="de-DE" dirty="0" err="1"/>
              <a:t>edges</a:t>
            </a:r>
            <a:r>
              <a:rPr lang="de-DE" dirty="0"/>
              <a:t> at a </a:t>
            </a:r>
            <a:r>
              <a:rPr lang="de-DE" dirty="0" err="1"/>
              <a:t>node</a:t>
            </a:r>
            <a:endParaRPr lang="de-DE" dirty="0"/>
          </a:p>
          <a:p>
            <a:pPr lvl="1"/>
            <a:r>
              <a:rPr lang="en-US" dirty="0"/>
              <a:t>For graph without edge weights, this corresponds to the sum of the entries of the corresponding row or column in the adjacency matrix.</a:t>
            </a:r>
            <a:endParaRPr lang="de-DE" dirty="0"/>
          </a:p>
          <a:p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:</a:t>
            </a:r>
          </a:p>
          <a:p>
            <a:pPr lvl="1"/>
            <a:r>
              <a:rPr lang="en-US" dirty="0"/>
              <a:t>A distinction is made between input degree (number of edges arriving) and output degree (number of edges leaving).</a:t>
            </a:r>
          </a:p>
          <a:p>
            <a:pPr lvl="1"/>
            <a:r>
              <a:rPr lang="en-US" dirty="0"/>
              <a:t>Input degree for graph without edge weights: Sum of the corresponding column in the adjacency matrix.</a:t>
            </a:r>
          </a:p>
          <a:p>
            <a:pPr lvl="1"/>
            <a:r>
              <a:rPr lang="en-US" dirty="0"/>
              <a:t>Output degree for graph without edge weights: sum of the corresponding row in the adjacency matrix</a:t>
            </a:r>
            <a:endParaRPr lang="de-DE" dirty="0"/>
          </a:p>
          <a:p>
            <a:pPr marL="390138" lvl="1" indent="0">
              <a:buNone/>
            </a:pP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455" y="756596"/>
            <a:ext cx="14305717" cy="1557984"/>
          </a:xfrm>
        </p:spPr>
        <p:txBody>
          <a:bodyPr/>
          <a:lstStyle/>
          <a:p>
            <a:r>
              <a:rPr lang="de-DE" dirty="0"/>
              <a:t>Node </a:t>
            </a:r>
            <a:r>
              <a:rPr lang="de-DE" dirty="0" err="1"/>
              <a:t>degree</a:t>
            </a:r>
            <a:endParaRPr lang="en-GB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4025780" y="8396939"/>
            <a:ext cx="11177150" cy="830997"/>
            <a:chOff x="1709472" y="4589592"/>
            <a:chExt cx="3973343" cy="584295"/>
          </a:xfrm>
        </p:grpSpPr>
        <p:sp>
          <p:nvSpPr>
            <p:cNvPr id="6" name="Rechteck 5"/>
            <p:cNvSpPr/>
            <p:nvPr/>
          </p:nvSpPr>
          <p:spPr>
            <a:xfrm>
              <a:off x="2448834" y="4589592"/>
              <a:ext cx="3233981" cy="58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Statistics (maximum, minimum, arithmetic mean, ...) for the node degree describe the graph as a whole.</a:t>
              </a:r>
              <a:endParaRPr lang="en-GB" sz="2400" dirty="0"/>
            </a:p>
          </p:txBody>
        </p:sp>
        <p:sp>
          <p:nvSpPr>
            <p:cNvPr id="7" name="Pfeil nach rechts 6"/>
            <p:cNvSpPr/>
            <p:nvPr/>
          </p:nvSpPr>
          <p:spPr>
            <a:xfrm>
              <a:off x="1709472" y="4719364"/>
              <a:ext cx="700767" cy="3247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60"/>
            </a:p>
          </p:txBody>
        </p:sp>
      </p:grpSp>
    </p:spTree>
    <p:extLst>
      <p:ext uri="{BB962C8B-B14F-4D97-AF65-F5344CB8AC3E}">
        <p14:creationId xmlns:p14="http://schemas.microsoft.com/office/powerpoint/2010/main" val="57264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17272" y="2715272"/>
            <a:ext cx="14305717" cy="1128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Sequence of nodes that are successively connected in pairs by edges</a:t>
            </a:r>
            <a:endParaRPr lang="en-GB" sz="2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Path</a:t>
            </a:r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3169221" y="2275660"/>
            <a:ext cx="2653768" cy="2803253"/>
            <a:chOff x="12249018" y="4025598"/>
            <a:chExt cx="2981119" cy="3149044"/>
          </a:xfrm>
        </p:grpSpPr>
        <p:cxnSp>
          <p:nvCxnSpPr>
            <p:cNvPr id="5" name="Gerader Verbinder 4"/>
            <p:cNvCxnSpPr/>
            <p:nvPr/>
          </p:nvCxnSpPr>
          <p:spPr>
            <a:xfrm>
              <a:off x="13334240" y="4296903"/>
              <a:ext cx="1624591" cy="140531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/>
            <p:cNvCxnSpPr/>
            <p:nvPr/>
          </p:nvCxnSpPr>
          <p:spPr>
            <a:xfrm flipH="1">
              <a:off x="12520323" y="4336345"/>
              <a:ext cx="813917" cy="126376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>
            <a:xfrm flipH="1">
              <a:off x="12517159" y="5653978"/>
              <a:ext cx="2438507" cy="7116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/>
            <p:cNvCxnSpPr/>
            <p:nvPr/>
          </p:nvCxnSpPr>
          <p:spPr>
            <a:xfrm flipH="1" flipV="1">
              <a:off x="12583934" y="5865805"/>
              <a:ext cx="938014" cy="1037531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>
            <a:xfrm flipH="1">
              <a:off x="13736412" y="5779004"/>
              <a:ext cx="1219255" cy="107737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Bogen 9"/>
            <p:cNvSpPr/>
            <p:nvPr/>
          </p:nvSpPr>
          <p:spPr>
            <a:xfrm rot="15533919">
              <a:off x="12322999" y="4320208"/>
              <a:ext cx="2032974" cy="1924047"/>
            </a:xfrm>
            <a:prstGeom prst="arc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Bogen 10"/>
            <p:cNvSpPr/>
            <p:nvPr/>
          </p:nvSpPr>
          <p:spPr>
            <a:xfrm rot="11732547">
              <a:off x="12420349" y="5062783"/>
              <a:ext cx="2032974" cy="1924047"/>
            </a:xfrm>
            <a:prstGeom prst="arc">
              <a:avLst>
                <a:gd name="adj1" fmla="val 15353907"/>
                <a:gd name="adj2" fmla="val 0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3334240" y="663203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13" name="Ellipse 12"/>
            <p:cNvSpPr/>
            <p:nvPr/>
          </p:nvSpPr>
          <p:spPr>
            <a:xfrm>
              <a:off x="12249018" y="543091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14" name="Ellipse 13"/>
            <p:cNvSpPr/>
            <p:nvPr/>
          </p:nvSpPr>
          <p:spPr>
            <a:xfrm>
              <a:off x="14687526" y="5430910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13062935" y="4025598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385788F-59AB-267D-4FA8-F54F16D37BEE}"/>
              </a:ext>
            </a:extLst>
          </p:cNvPr>
          <p:cNvGrpSpPr/>
          <p:nvPr/>
        </p:nvGrpSpPr>
        <p:grpSpPr>
          <a:xfrm>
            <a:off x="7601895" y="5074110"/>
            <a:ext cx="1831633" cy="2436443"/>
            <a:chOff x="9254031" y="3946083"/>
            <a:chExt cx="2170882" cy="2887713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5CC5658-41EA-EFDD-C877-8279F90D5847}"/>
                </a:ext>
              </a:extLst>
            </p:cNvPr>
            <p:cNvCxnSpPr/>
            <p:nvPr/>
          </p:nvCxnSpPr>
          <p:spPr>
            <a:xfrm flipV="1">
              <a:off x="9484525" y="4151808"/>
              <a:ext cx="895978" cy="107849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6DBAE702-FA3D-6F76-D044-9695C1F2BCB3}"/>
                </a:ext>
              </a:extLst>
            </p:cNvPr>
            <p:cNvCxnSpPr/>
            <p:nvPr/>
          </p:nvCxnSpPr>
          <p:spPr>
            <a:xfrm flipH="1" flipV="1">
              <a:off x="10380503" y="4192741"/>
              <a:ext cx="813916" cy="107512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049C4AB5-C7A8-B372-24F3-EA27EE9ABA71}"/>
                </a:ext>
              </a:extLst>
            </p:cNvPr>
            <p:cNvCxnSpPr/>
            <p:nvPr/>
          </p:nvCxnSpPr>
          <p:spPr>
            <a:xfrm>
              <a:off x="9463927" y="5308802"/>
              <a:ext cx="1730492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F0A66F6-DD86-9194-74D6-1B19BA551072}"/>
                </a:ext>
              </a:extLst>
            </p:cNvPr>
            <p:cNvCxnSpPr/>
            <p:nvPr/>
          </p:nvCxnSpPr>
          <p:spPr>
            <a:xfrm>
              <a:off x="9475650" y="6604979"/>
              <a:ext cx="1730492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45B44C-7937-749A-DCBF-5AEFE8DB0D60}"/>
                </a:ext>
              </a:extLst>
            </p:cNvPr>
            <p:cNvCxnSpPr/>
            <p:nvPr/>
          </p:nvCxnSpPr>
          <p:spPr>
            <a:xfrm flipH="1" flipV="1">
              <a:off x="11194419" y="5393708"/>
              <a:ext cx="0" cy="122007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B134A8C-DE03-ED32-A3AD-EB8AD081FA9B}"/>
                </a:ext>
              </a:extLst>
            </p:cNvPr>
            <p:cNvCxnSpPr/>
            <p:nvPr/>
          </p:nvCxnSpPr>
          <p:spPr>
            <a:xfrm flipH="1" flipV="1">
              <a:off x="9478663" y="5288791"/>
              <a:ext cx="0" cy="1220076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1D55637-F7ED-00A8-A8EF-5F3FF7B651D3}"/>
                </a:ext>
              </a:extLst>
            </p:cNvPr>
            <p:cNvSpPr/>
            <p:nvPr/>
          </p:nvSpPr>
          <p:spPr>
            <a:xfrm>
              <a:off x="10150009" y="3946083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en-GB" dirty="0"/>
            </a:p>
          </p:txBody>
        </p: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0F4F3F-FBE7-C828-DBC3-2FC240D61D94}"/>
                </a:ext>
              </a:extLst>
            </p:cNvPr>
            <p:cNvCxnSpPr/>
            <p:nvPr/>
          </p:nvCxnSpPr>
          <p:spPr>
            <a:xfrm>
              <a:off x="9475650" y="5342350"/>
              <a:ext cx="1718769" cy="1245021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A7AE5D5A-00DE-65F1-80B7-4B1BC9766069}"/>
                </a:ext>
              </a:extLst>
            </p:cNvPr>
            <p:cNvSpPr/>
            <p:nvPr/>
          </p:nvSpPr>
          <p:spPr>
            <a:xfrm>
              <a:off x="9254031" y="5088593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C85F868-D271-8044-A87D-E5D6A7CCD76D}"/>
                </a:ext>
              </a:extLst>
            </p:cNvPr>
            <p:cNvSpPr/>
            <p:nvPr/>
          </p:nvSpPr>
          <p:spPr>
            <a:xfrm>
              <a:off x="10963925" y="5088593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73D6F3AC-9A6D-B7D3-CFA4-7F496F00FD5A}"/>
                </a:ext>
              </a:extLst>
            </p:cNvPr>
            <p:cNvSpPr/>
            <p:nvPr/>
          </p:nvSpPr>
          <p:spPr>
            <a:xfrm>
              <a:off x="9254031" y="637280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0FBED176-A9B9-D847-27D0-F2F6E4C4442B}"/>
                </a:ext>
              </a:extLst>
            </p:cNvPr>
            <p:cNvSpPr/>
            <p:nvPr/>
          </p:nvSpPr>
          <p:spPr>
            <a:xfrm>
              <a:off x="10963925" y="637280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7793749E-62F3-AAD2-98EB-208DFB6E353D}"/>
              </a:ext>
            </a:extLst>
          </p:cNvPr>
          <p:cNvSpPr txBox="1"/>
          <p:nvPr/>
        </p:nvSpPr>
        <p:spPr>
          <a:xfrm>
            <a:off x="1676400" y="6109574"/>
            <a:ext cx="86729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Number of paths from 1 to 5?</a:t>
            </a:r>
            <a:endParaRPr lang="de-DE" sz="2800" dirty="0"/>
          </a:p>
          <a:p>
            <a:endParaRPr lang="en-US" sz="2800" dirty="0"/>
          </a:p>
          <a:p>
            <a:r>
              <a:rPr lang="en-US" sz="2800" dirty="0"/>
              <a:t>Shortest path from 1 to 5?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6525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17273" y="2991104"/>
            <a:ext cx="14305717" cy="2625925"/>
          </a:xfrm>
        </p:spPr>
        <p:txBody>
          <a:bodyPr>
            <a:normAutofit/>
          </a:bodyPr>
          <a:lstStyle/>
          <a:p>
            <a:r>
              <a:rPr lang="en-US" dirty="0"/>
              <a:t>An undirected graph is called connected if there is an undirected path between every two nodes in the graph.</a:t>
            </a:r>
          </a:p>
          <a:p>
            <a:r>
              <a:rPr lang="en-US" dirty="0"/>
              <a:t>A directed graph is called connected if there is a directed path between every two nodes in the graph.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10000" y="916076"/>
            <a:ext cx="14305717" cy="1507742"/>
          </a:xfrm>
        </p:spPr>
        <p:txBody>
          <a:bodyPr/>
          <a:lstStyle/>
          <a:p>
            <a:r>
              <a:rPr lang="de-DE" dirty="0"/>
              <a:t>Connectivity</a:t>
            </a:r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2630492" y="5895149"/>
            <a:ext cx="3407680" cy="2349050"/>
            <a:chOff x="1517273" y="4895222"/>
            <a:chExt cx="4011045" cy="2764974"/>
          </a:xfrm>
        </p:grpSpPr>
        <p:cxnSp>
          <p:nvCxnSpPr>
            <p:cNvPr id="5" name="Gerader Verbinder 4"/>
            <p:cNvCxnSpPr/>
            <p:nvPr/>
          </p:nvCxnSpPr>
          <p:spPr>
            <a:xfrm>
              <a:off x="1718240" y="5968720"/>
              <a:ext cx="2009748" cy="148045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/>
            <p:cNvCxnSpPr/>
            <p:nvPr/>
          </p:nvCxnSpPr>
          <p:spPr>
            <a:xfrm flipV="1">
              <a:off x="1853893" y="5165703"/>
              <a:ext cx="2949191" cy="74272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>
            <a:xfrm>
              <a:off x="4891922" y="5167353"/>
              <a:ext cx="365090" cy="134397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/>
          </p:nvSpPr>
          <p:spPr>
            <a:xfrm>
              <a:off x="1517273" y="569741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9" name="Ellipse 8"/>
            <p:cNvSpPr/>
            <p:nvPr/>
          </p:nvSpPr>
          <p:spPr>
            <a:xfrm>
              <a:off x="4620617" y="4895222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3456683" y="711758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4985707" y="6240026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</p:grpSp>
      <p:grpSp>
        <p:nvGrpSpPr>
          <p:cNvPr id="12" name="Gruppieren 11"/>
          <p:cNvGrpSpPr/>
          <p:nvPr/>
        </p:nvGrpSpPr>
        <p:grpSpPr>
          <a:xfrm rot="18977823">
            <a:off x="7947367" y="5745440"/>
            <a:ext cx="3418310" cy="2838482"/>
            <a:chOff x="9564161" y="4286818"/>
            <a:chExt cx="3367489" cy="2623858"/>
          </a:xfrm>
        </p:grpSpPr>
        <p:cxnSp>
          <p:nvCxnSpPr>
            <p:cNvPr id="13" name="Gerader Verbinder 12"/>
            <p:cNvCxnSpPr/>
            <p:nvPr/>
          </p:nvCxnSpPr>
          <p:spPr>
            <a:xfrm>
              <a:off x="9984957" y="5724232"/>
              <a:ext cx="1135823" cy="82142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>
              <a:endCxn id="17" idx="3"/>
            </p:cNvCxnSpPr>
            <p:nvPr/>
          </p:nvCxnSpPr>
          <p:spPr>
            <a:xfrm rot="2622177" flipV="1">
              <a:off x="10510935" y="4286818"/>
              <a:ext cx="1143976" cy="1783771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12470661" y="5088137"/>
              <a:ext cx="150817" cy="53575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 rot="2622177">
              <a:off x="9564161" y="534362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  <a:endParaRPr lang="en-GB" dirty="0"/>
            </a:p>
          </p:txBody>
        </p:sp>
        <p:sp>
          <p:nvSpPr>
            <p:cNvPr id="17" name="Ellipse 16"/>
            <p:cNvSpPr/>
            <p:nvPr/>
          </p:nvSpPr>
          <p:spPr>
            <a:xfrm rot="2622177">
              <a:off x="12160489" y="4662106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</a:t>
              </a:r>
              <a:endParaRPr lang="en-GB" dirty="0"/>
            </a:p>
          </p:txBody>
        </p:sp>
        <p:sp>
          <p:nvSpPr>
            <p:cNvPr id="18" name="Ellipse 17"/>
            <p:cNvSpPr/>
            <p:nvPr/>
          </p:nvSpPr>
          <p:spPr>
            <a:xfrm rot="2382198">
              <a:off x="11091258" y="644968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  <a:endParaRPr lang="en-GB" dirty="0"/>
            </a:p>
          </p:txBody>
        </p:sp>
        <p:sp>
          <p:nvSpPr>
            <p:cNvPr id="19" name="Ellipse 18"/>
            <p:cNvSpPr/>
            <p:nvPr/>
          </p:nvSpPr>
          <p:spPr>
            <a:xfrm rot="2080657">
              <a:off x="12470662" y="5603657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  <a:endParaRPr lang="en-GB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 rot="18977823">
            <a:off x="12567414" y="5767212"/>
            <a:ext cx="3418310" cy="2838482"/>
            <a:chOff x="9564161" y="4286818"/>
            <a:chExt cx="3367489" cy="2623858"/>
          </a:xfrm>
        </p:grpSpPr>
        <p:cxnSp>
          <p:nvCxnSpPr>
            <p:cNvPr id="21" name="Gerader Verbinder 20"/>
            <p:cNvCxnSpPr/>
            <p:nvPr/>
          </p:nvCxnSpPr>
          <p:spPr>
            <a:xfrm>
              <a:off x="9984957" y="5724232"/>
              <a:ext cx="1135823" cy="82142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>
              <a:endCxn id="25" idx="3"/>
            </p:cNvCxnSpPr>
            <p:nvPr/>
          </p:nvCxnSpPr>
          <p:spPr>
            <a:xfrm rot="2622177" flipV="1">
              <a:off x="10510935" y="4286818"/>
              <a:ext cx="1143976" cy="1783771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>
            <a:xfrm>
              <a:off x="12470661" y="5088137"/>
              <a:ext cx="150817" cy="53575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/>
          </p:nvSpPr>
          <p:spPr>
            <a:xfrm rot="2622177">
              <a:off x="9564161" y="534362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</a:t>
              </a:r>
              <a:endParaRPr lang="en-GB" dirty="0"/>
            </a:p>
          </p:txBody>
        </p:sp>
        <p:sp>
          <p:nvSpPr>
            <p:cNvPr id="25" name="Ellipse 24"/>
            <p:cNvSpPr/>
            <p:nvPr/>
          </p:nvSpPr>
          <p:spPr>
            <a:xfrm rot="2622177">
              <a:off x="12160489" y="4662106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</a:t>
              </a:r>
              <a:endParaRPr lang="en-GB" dirty="0"/>
            </a:p>
          </p:txBody>
        </p:sp>
        <p:sp>
          <p:nvSpPr>
            <p:cNvPr id="26" name="Ellipse 25"/>
            <p:cNvSpPr/>
            <p:nvPr/>
          </p:nvSpPr>
          <p:spPr>
            <a:xfrm rot="2382198">
              <a:off x="11091258" y="644968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</a:t>
              </a:r>
              <a:endParaRPr lang="en-GB" dirty="0"/>
            </a:p>
          </p:txBody>
        </p:sp>
        <p:sp>
          <p:nvSpPr>
            <p:cNvPr id="27" name="Ellipse 26"/>
            <p:cNvSpPr/>
            <p:nvPr/>
          </p:nvSpPr>
          <p:spPr>
            <a:xfrm rot="2080657">
              <a:off x="12470662" y="5603657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31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914" y="2609421"/>
            <a:ext cx="9388543" cy="178463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networks</a:t>
            </a:r>
            <a:br>
              <a:rPr lang="de-DE" dirty="0"/>
            </a:br>
            <a:r>
              <a:rPr lang="de-DE" dirty="0"/>
              <a:t>(</a:t>
            </a:r>
            <a:r>
              <a:rPr lang="en-GB" dirty="0">
                <a:hlinkClick r:id="rId2"/>
              </a:rPr>
              <a:t>https://blog.revolutionanalytics.com/2012/01/visualize-your-facebook-friends-network-with-r.html</a:t>
            </a:r>
            <a:r>
              <a:rPr lang="en-GB" dirty="0"/>
              <a:t>, Sept 2023)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29891" y="730668"/>
            <a:ext cx="14305717" cy="1490625"/>
          </a:xfrm>
        </p:spPr>
        <p:txBody>
          <a:bodyPr/>
          <a:lstStyle/>
          <a:p>
            <a:r>
              <a:rPr lang="de-DE" dirty="0"/>
              <a:t>Networks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en-GB" dirty="0"/>
          </a:p>
        </p:txBody>
      </p:sp>
      <p:grpSp>
        <p:nvGrpSpPr>
          <p:cNvPr id="25" name="Gruppieren 24"/>
          <p:cNvGrpSpPr/>
          <p:nvPr/>
        </p:nvGrpSpPr>
        <p:grpSpPr>
          <a:xfrm>
            <a:off x="10729094" y="2953336"/>
            <a:ext cx="6102255" cy="6235340"/>
            <a:chOff x="10729094" y="2953336"/>
            <a:chExt cx="6102255" cy="6235340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9094" y="3696766"/>
              <a:ext cx="6102255" cy="2346644"/>
            </a:xfrm>
            <a:prstGeom prst="rect">
              <a:avLst/>
            </a:prstGeom>
          </p:spPr>
        </p:pic>
        <p:grpSp>
          <p:nvGrpSpPr>
            <p:cNvPr id="8" name="Gruppieren 7"/>
            <p:cNvGrpSpPr/>
            <p:nvPr/>
          </p:nvGrpSpPr>
          <p:grpSpPr>
            <a:xfrm>
              <a:off x="12167306" y="6221749"/>
              <a:ext cx="3655684" cy="2289472"/>
              <a:chOff x="8161178" y="5156295"/>
              <a:chExt cx="6524625" cy="4086225"/>
            </a:xfrm>
          </p:grpSpPr>
          <p:pic>
            <p:nvPicPr>
              <p:cNvPr id="6" name="Grafik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1178" y="5156295"/>
                <a:ext cx="6524625" cy="4086225"/>
              </a:xfrm>
              <a:prstGeom prst="rect">
                <a:avLst/>
              </a:prstGeom>
            </p:spPr>
          </p:pic>
          <p:sp>
            <p:nvSpPr>
              <p:cNvPr id="7" name="Rechteck 6"/>
              <p:cNvSpPr/>
              <p:nvPr/>
            </p:nvSpPr>
            <p:spPr>
              <a:xfrm>
                <a:off x="14158127" y="5244845"/>
                <a:ext cx="442128" cy="4626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Rechteck 8"/>
            <p:cNvSpPr/>
            <p:nvPr/>
          </p:nvSpPr>
          <p:spPr>
            <a:xfrm>
              <a:off x="10855383" y="8819344"/>
              <a:ext cx="5849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Kollmannsberger et al, New Journal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Physics</a:t>
              </a:r>
              <a:r>
                <a:rPr lang="de-DE" dirty="0"/>
                <a:t> 2017</a:t>
              </a:r>
              <a:endParaRPr lang="en-GB" dirty="0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10855383" y="2953336"/>
              <a:ext cx="2539541" cy="533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1300460">
                <a:lnSpc>
                  <a:spcPct val="120000"/>
                </a:lnSpc>
                <a:spcBef>
                  <a:spcPts val="1280"/>
                </a:spcBef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lang="de-DE" sz="2560" dirty="0">
                  <a:solidFill>
                    <a:prstClr val="black"/>
                  </a:solidFill>
                </a:rPr>
                <a:t>Networks in </a:t>
              </a:r>
              <a:r>
                <a:rPr lang="de-DE" sz="2560" dirty="0" err="1">
                  <a:solidFill>
                    <a:prstClr val="black"/>
                  </a:solidFill>
                </a:rPr>
                <a:t>bone</a:t>
              </a:r>
              <a:endParaRPr lang="de-DE" sz="256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1039971" y="4616608"/>
            <a:ext cx="3180422" cy="4793571"/>
            <a:chOff x="1192371" y="4381081"/>
            <a:chExt cx="3180422" cy="4793571"/>
          </a:xfrm>
        </p:grpSpPr>
        <p:sp>
          <p:nvSpPr>
            <p:cNvPr id="11" name="Rechteck 10"/>
            <p:cNvSpPr/>
            <p:nvPr/>
          </p:nvSpPr>
          <p:spPr>
            <a:xfrm>
              <a:off x="1192371" y="4381081"/>
              <a:ext cx="3180422" cy="533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1300460">
                <a:lnSpc>
                  <a:spcPct val="120000"/>
                </a:lnSpc>
                <a:spcBef>
                  <a:spcPts val="1280"/>
                </a:spcBef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lang="de-DE" sz="2560" dirty="0">
                  <a:solidFill>
                    <a:prstClr val="black"/>
                  </a:solidFill>
                </a:rPr>
                <a:t>Networks in </a:t>
              </a:r>
              <a:r>
                <a:rPr lang="de-DE" sz="2560" dirty="0" err="1">
                  <a:solidFill>
                    <a:prstClr val="black"/>
                  </a:solidFill>
                </a:rPr>
                <a:t>the</a:t>
              </a:r>
              <a:r>
                <a:rPr lang="de-DE" sz="2560" dirty="0">
                  <a:solidFill>
                    <a:prstClr val="black"/>
                  </a:solidFill>
                </a:rPr>
                <a:t> </a:t>
              </a:r>
              <a:r>
                <a:rPr lang="de-DE" sz="2560" dirty="0" err="1">
                  <a:solidFill>
                    <a:prstClr val="black"/>
                  </a:solidFill>
                </a:rPr>
                <a:t>brain</a:t>
              </a:r>
              <a:endParaRPr lang="de-DE" sz="2560" dirty="0">
                <a:solidFill>
                  <a:prstClr val="black"/>
                </a:solidFill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1517273" y="4946172"/>
              <a:ext cx="2829778" cy="3686326"/>
              <a:chOff x="5036116" y="4628920"/>
              <a:chExt cx="3133193" cy="4081582"/>
            </a:xfrm>
          </p:grpSpPr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6116" y="4628920"/>
                <a:ext cx="3133193" cy="4081582"/>
              </a:xfrm>
              <a:prstGeom prst="rect">
                <a:avLst/>
              </a:prstGeom>
            </p:spPr>
          </p:pic>
          <p:sp>
            <p:nvSpPr>
              <p:cNvPr id="16" name="Rechteck 15"/>
              <p:cNvSpPr/>
              <p:nvPr/>
            </p:nvSpPr>
            <p:spPr>
              <a:xfrm>
                <a:off x="5159114" y="4682858"/>
                <a:ext cx="247720" cy="2592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hteck 16"/>
              <p:cNvSpPr/>
              <p:nvPr/>
            </p:nvSpPr>
            <p:spPr>
              <a:xfrm>
                <a:off x="5159114" y="8451301"/>
                <a:ext cx="247720" cy="2592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Rechteck 18"/>
            <p:cNvSpPr/>
            <p:nvPr/>
          </p:nvSpPr>
          <p:spPr>
            <a:xfrm>
              <a:off x="1517273" y="8805320"/>
              <a:ext cx="27894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Berning et al. Neuron 2015</a:t>
              </a:r>
              <a:endParaRPr lang="en-GB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5652317" y="4085404"/>
            <a:ext cx="3856216" cy="5324775"/>
            <a:chOff x="5635580" y="3840063"/>
            <a:chExt cx="3856216" cy="5324775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2392" y="4371267"/>
              <a:ext cx="3031991" cy="4318593"/>
            </a:xfrm>
            <a:prstGeom prst="rect">
              <a:avLst/>
            </a:prstGeom>
          </p:spPr>
        </p:pic>
        <p:sp>
          <p:nvSpPr>
            <p:cNvPr id="21" name="Rechteck 20"/>
            <p:cNvSpPr/>
            <p:nvPr/>
          </p:nvSpPr>
          <p:spPr>
            <a:xfrm>
              <a:off x="5635580" y="3840063"/>
              <a:ext cx="3650999" cy="533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1300460">
                <a:lnSpc>
                  <a:spcPct val="120000"/>
                </a:lnSpc>
                <a:spcBef>
                  <a:spcPts val="1280"/>
                </a:spcBef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lang="de-DE" sz="2560" dirty="0">
                  <a:solidFill>
                    <a:prstClr val="black"/>
                  </a:solidFill>
                </a:rPr>
                <a:t>Gene </a:t>
              </a:r>
              <a:r>
                <a:rPr lang="de-DE" sz="2560" dirty="0" err="1">
                  <a:solidFill>
                    <a:prstClr val="black"/>
                  </a:solidFill>
                </a:rPr>
                <a:t>regulatory</a:t>
              </a:r>
              <a:r>
                <a:rPr lang="de-DE" sz="2560" dirty="0">
                  <a:solidFill>
                    <a:prstClr val="black"/>
                  </a:solidFill>
                </a:rPr>
                <a:t> </a:t>
              </a:r>
              <a:r>
                <a:rPr lang="de-DE" sz="2560" dirty="0" err="1">
                  <a:solidFill>
                    <a:prstClr val="black"/>
                  </a:solidFill>
                </a:rPr>
                <a:t>networks</a:t>
              </a:r>
              <a:endParaRPr lang="de-DE" sz="2560" dirty="0">
                <a:solidFill>
                  <a:prstClr val="black"/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6008150" y="8795506"/>
              <a:ext cx="34836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err="1"/>
                <a:t>Slaidina</a:t>
              </a:r>
              <a:r>
                <a:rPr lang="de-DE" dirty="0"/>
                <a:t> &amp; Lehmann JCB 2014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355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17273" y="2656814"/>
            <a:ext cx="14305717" cy="1289494"/>
          </a:xfrm>
        </p:spPr>
        <p:txBody>
          <a:bodyPr/>
          <a:lstStyle/>
          <a:p>
            <a:r>
              <a:rPr lang="en-US" dirty="0"/>
              <a:t>Minimum number of nodes to remove in a graph so that it is no longer connected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Connectivity</a:t>
            </a:r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2813052" y="3988730"/>
            <a:ext cx="3020589" cy="2082213"/>
            <a:chOff x="1517273" y="4895222"/>
            <a:chExt cx="4011045" cy="2764974"/>
          </a:xfrm>
        </p:grpSpPr>
        <p:cxnSp>
          <p:nvCxnSpPr>
            <p:cNvPr id="5" name="Gerader Verbinder 4"/>
            <p:cNvCxnSpPr/>
            <p:nvPr/>
          </p:nvCxnSpPr>
          <p:spPr>
            <a:xfrm>
              <a:off x="1718240" y="5968720"/>
              <a:ext cx="2009748" cy="148045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/>
            <p:cNvCxnSpPr/>
            <p:nvPr/>
          </p:nvCxnSpPr>
          <p:spPr>
            <a:xfrm flipV="1">
              <a:off x="1853893" y="5165703"/>
              <a:ext cx="2949191" cy="74272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>
            <a:xfrm>
              <a:off x="4891922" y="5167353"/>
              <a:ext cx="365090" cy="134397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/>
          </p:nvSpPr>
          <p:spPr>
            <a:xfrm>
              <a:off x="1517273" y="569741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9" name="Ellipse 8"/>
            <p:cNvSpPr/>
            <p:nvPr/>
          </p:nvSpPr>
          <p:spPr>
            <a:xfrm>
              <a:off x="4620617" y="4895222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3456683" y="711758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4985707" y="6240026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9203231" y="3533524"/>
            <a:ext cx="1831633" cy="2436443"/>
            <a:chOff x="9254031" y="3946083"/>
            <a:chExt cx="2170882" cy="2887713"/>
          </a:xfrm>
        </p:grpSpPr>
        <p:cxnSp>
          <p:nvCxnSpPr>
            <p:cNvPr id="17" name="Gerader Verbinder 16"/>
            <p:cNvCxnSpPr/>
            <p:nvPr/>
          </p:nvCxnSpPr>
          <p:spPr>
            <a:xfrm flipV="1">
              <a:off x="9484525" y="4151808"/>
              <a:ext cx="895978" cy="107849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 flipH="1" flipV="1">
              <a:off x="10380503" y="4192741"/>
              <a:ext cx="813916" cy="107512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>
            <a:xfrm>
              <a:off x="9463927" y="5308802"/>
              <a:ext cx="1730492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>
            <a:xfrm>
              <a:off x="9475650" y="6604979"/>
              <a:ext cx="1730492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/>
            <p:nvPr/>
          </p:nvCxnSpPr>
          <p:spPr>
            <a:xfrm flipH="1" flipV="1">
              <a:off x="11194419" y="5393708"/>
              <a:ext cx="0" cy="122007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 flipH="1" flipV="1">
              <a:off x="9478663" y="5288791"/>
              <a:ext cx="0" cy="122007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10150009" y="3946083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</a:t>
              </a:r>
              <a:endParaRPr lang="en-GB" dirty="0"/>
            </a:p>
          </p:txBody>
        </p:sp>
        <p:cxnSp>
          <p:nvCxnSpPr>
            <p:cNvPr id="29" name="Gerader Verbinder 28"/>
            <p:cNvCxnSpPr/>
            <p:nvPr/>
          </p:nvCxnSpPr>
          <p:spPr>
            <a:xfrm>
              <a:off x="9475650" y="5342350"/>
              <a:ext cx="1718769" cy="1245021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 flipV="1">
              <a:off x="9483018" y="5317606"/>
              <a:ext cx="1711401" cy="1304981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/>
            <p:cNvSpPr/>
            <p:nvPr/>
          </p:nvSpPr>
          <p:spPr>
            <a:xfrm>
              <a:off x="9254031" y="5088593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13" name="Ellipse 12"/>
            <p:cNvSpPr/>
            <p:nvPr/>
          </p:nvSpPr>
          <p:spPr>
            <a:xfrm>
              <a:off x="10963925" y="5088593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  <p:sp>
          <p:nvSpPr>
            <p:cNvPr id="14" name="Ellipse 13"/>
            <p:cNvSpPr/>
            <p:nvPr/>
          </p:nvSpPr>
          <p:spPr>
            <a:xfrm>
              <a:off x="9254031" y="637280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10963925" y="6372808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</p:grpSp>
      <p:sp>
        <p:nvSpPr>
          <p:cNvPr id="34" name="Rechteck 33"/>
          <p:cNvSpPr/>
          <p:nvPr/>
        </p:nvSpPr>
        <p:spPr>
          <a:xfrm>
            <a:off x="1774124" y="6403830"/>
            <a:ext cx="2142381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560" dirty="0" err="1"/>
              <a:t>connectivity</a:t>
            </a:r>
            <a:r>
              <a:rPr lang="de-DE" sz="2560" dirty="0"/>
              <a:t>: 1</a:t>
            </a:r>
            <a:endParaRPr lang="en-GB" sz="2560" dirty="0"/>
          </a:p>
        </p:txBody>
      </p:sp>
      <p:sp>
        <p:nvSpPr>
          <p:cNvPr id="35" name="Rechteck 34"/>
          <p:cNvSpPr/>
          <p:nvPr/>
        </p:nvSpPr>
        <p:spPr>
          <a:xfrm>
            <a:off x="8171404" y="6403830"/>
            <a:ext cx="2216119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560" dirty="0" err="1"/>
              <a:t>connectivity</a:t>
            </a:r>
            <a:r>
              <a:rPr lang="de-DE" sz="2560" dirty="0"/>
              <a:t>: 2</a:t>
            </a:r>
            <a:endParaRPr lang="en-GB" sz="2560" dirty="0"/>
          </a:p>
        </p:txBody>
      </p:sp>
      <p:sp>
        <p:nvSpPr>
          <p:cNvPr id="37" name="Rechteck 36"/>
          <p:cNvSpPr/>
          <p:nvPr/>
        </p:nvSpPr>
        <p:spPr>
          <a:xfrm>
            <a:off x="2872248" y="7809165"/>
            <a:ext cx="13456963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560" b="1" dirty="0" err="1">
                <a:solidFill>
                  <a:prstClr val="black"/>
                </a:solidFill>
              </a:rPr>
              <a:t>Local</a:t>
            </a:r>
            <a:r>
              <a:rPr lang="de-DE" sz="2560" b="1" dirty="0">
                <a:solidFill>
                  <a:prstClr val="black"/>
                </a:solidFill>
              </a:rPr>
              <a:t> </a:t>
            </a:r>
            <a:r>
              <a:rPr lang="de-DE" sz="2560" b="1" dirty="0" err="1">
                <a:solidFill>
                  <a:prstClr val="black"/>
                </a:solidFill>
              </a:rPr>
              <a:t>connectivity</a:t>
            </a:r>
            <a:r>
              <a:rPr lang="de-DE" sz="2560" b="1" dirty="0">
                <a:solidFill>
                  <a:prstClr val="black"/>
                </a:solidFill>
              </a:rPr>
              <a:t> </a:t>
            </a:r>
            <a:r>
              <a:rPr lang="de-DE" sz="2560" b="1" dirty="0" err="1">
                <a:solidFill>
                  <a:prstClr val="black"/>
                </a:solidFill>
              </a:rPr>
              <a:t>for</a:t>
            </a:r>
            <a:r>
              <a:rPr lang="de-DE" sz="2560" b="1" dirty="0">
                <a:solidFill>
                  <a:prstClr val="black"/>
                </a:solidFill>
              </a:rPr>
              <a:t> </a:t>
            </a:r>
            <a:r>
              <a:rPr lang="de-DE" sz="2560" b="1" dirty="0" err="1">
                <a:solidFill>
                  <a:prstClr val="black"/>
                </a:solidFill>
              </a:rPr>
              <a:t>two</a:t>
            </a:r>
            <a:r>
              <a:rPr lang="de-DE" sz="2560" b="1" dirty="0">
                <a:solidFill>
                  <a:prstClr val="black"/>
                </a:solidFill>
              </a:rPr>
              <a:t> </a:t>
            </a:r>
            <a:r>
              <a:rPr lang="de-DE" sz="2560" b="1" dirty="0" err="1">
                <a:solidFill>
                  <a:prstClr val="black"/>
                </a:solidFill>
              </a:rPr>
              <a:t>nodes</a:t>
            </a:r>
            <a:r>
              <a:rPr lang="de-DE" sz="2560" dirty="0">
                <a:solidFill>
                  <a:prstClr val="black"/>
                </a:solidFill>
              </a:rPr>
              <a:t>: </a:t>
            </a:r>
            <a:r>
              <a:rPr lang="en-US" sz="2560" dirty="0">
                <a:solidFill>
                  <a:prstClr val="black"/>
                </a:solidFill>
              </a:rPr>
              <a:t>minimum number of nodes in between that must be removed for the two to no longer be connected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808297" y="3744469"/>
                <a:ext cx="6981623" cy="1518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edges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present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possible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edges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8297" y="3744469"/>
                <a:ext cx="6981623" cy="151841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48546" y="858493"/>
            <a:ext cx="14305717" cy="1574514"/>
          </a:xfrm>
        </p:spPr>
        <p:txBody>
          <a:bodyPr/>
          <a:lstStyle/>
          <a:p>
            <a:r>
              <a:rPr lang="de-DE" dirty="0"/>
              <a:t>Density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636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718416" y="1504486"/>
                <a:ext cx="14305717" cy="433916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edges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present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possible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3300">
                              <a:latin typeface="Cambria Math" panose="02040503050406030204" pitchFamily="18" charset="0"/>
                            </a:rPr>
                            <m:t>edges</m:t>
                          </m:r>
                        </m:den>
                      </m:f>
                    </m:oMath>
                  </m:oMathPara>
                </a14:m>
                <a:endParaRPr lang="en-GB" sz="3300" dirty="0"/>
              </a:p>
              <a:p>
                <a:pPr marL="0" indent="0">
                  <a:buNone/>
                </a:pPr>
                <a:endParaRPr lang="en-GB" sz="3300" dirty="0"/>
              </a:p>
              <a:p>
                <a:r>
                  <a:rPr lang="de-DE" sz="3300" dirty="0" err="1"/>
                  <a:t>For</a:t>
                </a:r>
                <a:r>
                  <a:rPr lang="de-DE" sz="3300" dirty="0"/>
                  <a:t> an </a:t>
                </a:r>
                <a:r>
                  <a:rPr lang="de-DE" sz="3300" dirty="0" err="1"/>
                  <a:t>undirected</a:t>
                </a:r>
                <a:r>
                  <a:rPr lang="de-DE" sz="3300" dirty="0"/>
                  <a:t> </a:t>
                </a:r>
                <a:r>
                  <a:rPr lang="de-DE" sz="3300" dirty="0" err="1"/>
                  <a:t>graph</a:t>
                </a:r>
                <a:r>
                  <a:rPr lang="de-DE" sz="3300" dirty="0"/>
                  <a:t> </a:t>
                </a:r>
                <a:r>
                  <a:rPr lang="de-DE" sz="3300" dirty="0" err="1"/>
                  <a:t>without</a:t>
                </a:r>
                <a:r>
                  <a:rPr lang="de-DE" sz="3300" dirty="0"/>
                  <a:t> multiple </a:t>
                </a:r>
                <a:r>
                  <a:rPr lang="de-DE" sz="3300" dirty="0" err="1"/>
                  <a:t>edges</a:t>
                </a:r>
                <a:r>
                  <a:rPr lang="de-DE" sz="3300" dirty="0"/>
                  <a:t> on </a:t>
                </a:r>
                <a:r>
                  <a:rPr lang="de-DE" sz="3300" dirty="0" err="1"/>
                  <a:t>one</a:t>
                </a:r>
                <a:r>
                  <a:rPr lang="de-DE" sz="3300" dirty="0"/>
                  <a:t> </a:t>
                </a:r>
                <a:r>
                  <a:rPr lang="de-DE" sz="3300" dirty="0" err="1"/>
                  <a:t>node</a:t>
                </a:r>
                <a:r>
                  <a:rPr lang="de-DE" sz="3300" dirty="0"/>
                  <a:t> </a:t>
                </a:r>
                <a14:m>
                  <m:oMath xmlns:m="http://schemas.openxmlformats.org/officeDocument/2006/math">
                    <m:r>
                      <a:rPr lang="de-DE" sz="33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33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3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3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33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33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GB" sz="3300" dirty="0"/>
                  <a:t> </a:t>
                </a:r>
                <a:br>
                  <a:rPr lang="en-GB" sz="3300" dirty="0"/>
                </a:br>
                <a:r>
                  <a:rPr lang="en-GB" sz="3300" dirty="0"/>
                  <a:t>the density is given by </a:t>
                </a:r>
                <a14:m>
                  <m:oMath xmlns:m="http://schemas.openxmlformats.org/officeDocument/2006/math">
                    <m:r>
                      <a:rPr lang="de-DE" sz="3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de-DE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3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sz="3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3000" b="0" i="1" smtClean="0">
                            <a:latin typeface="Cambria Math" panose="02040503050406030204" pitchFamily="18" charset="0"/>
                          </a:rPr>
                          <m:t>0,5 |</m:t>
                        </m:r>
                        <m:r>
                          <a:rPr lang="de-DE" sz="3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3000" b="0" i="1" smtClean="0">
                            <a:latin typeface="Cambria Math" panose="02040503050406030204" pitchFamily="18" charset="0"/>
                          </a:rPr>
                          <m:t>|(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de-DE" sz="3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GB" sz="3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2|</m:t>
                        </m:r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|(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3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GB" sz="3300" dirty="0"/>
              </a:p>
              <a:p>
                <a:r>
                  <a:rPr lang="en-US" sz="3300" dirty="0"/>
                  <a:t>For an undirected graph without multiple edges on one node </a:t>
                </a:r>
                <a14:m>
                  <m:oMath xmlns:m="http://schemas.openxmlformats.org/officeDocument/2006/math">
                    <m:r>
                      <a:rPr lang="de-DE" sz="33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3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GB" sz="3300" dirty="0"/>
                  <a:t> </a:t>
                </a:r>
                <a:br>
                  <a:rPr lang="en-GB" sz="3300" dirty="0"/>
                </a:br>
                <a:r>
                  <a:rPr lang="en-GB" sz="3300" dirty="0"/>
                  <a:t>the density is given by  </a:t>
                </a:r>
                <a14:m>
                  <m:oMath xmlns:m="http://schemas.openxmlformats.org/officeDocument/2006/math">
                    <m:r>
                      <a:rPr lang="de-DE" sz="33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de-DE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|(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3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de-DE" sz="3300" i="1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GB" sz="330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8416" y="1504486"/>
                <a:ext cx="14305717" cy="4339165"/>
              </a:xfrm>
              <a:blipFill>
                <a:blip r:embed="rId3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68175" y="913911"/>
            <a:ext cx="14305717" cy="1574514"/>
          </a:xfrm>
        </p:spPr>
        <p:txBody>
          <a:bodyPr/>
          <a:lstStyle/>
          <a:p>
            <a:r>
              <a:rPr lang="de-DE" dirty="0"/>
              <a:t>Density</a:t>
            </a:r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175171" y="6397599"/>
            <a:ext cx="3020589" cy="2082213"/>
            <a:chOff x="1517273" y="4895222"/>
            <a:chExt cx="4011045" cy="2764974"/>
          </a:xfrm>
        </p:grpSpPr>
        <p:cxnSp>
          <p:nvCxnSpPr>
            <p:cNvPr id="5" name="Gerader Verbinder 4"/>
            <p:cNvCxnSpPr/>
            <p:nvPr/>
          </p:nvCxnSpPr>
          <p:spPr>
            <a:xfrm>
              <a:off x="1718240" y="5968720"/>
              <a:ext cx="2009748" cy="148045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/>
            <p:cNvCxnSpPr/>
            <p:nvPr/>
          </p:nvCxnSpPr>
          <p:spPr>
            <a:xfrm flipV="1">
              <a:off x="1853893" y="5165703"/>
              <a:ext cx="2949191" cy="74272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>
            <a:xfrm>
              <a:off x="4891922" y="5167353"/>
              <a:ext cx="365090" cy="134397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/>
          </p:nvSpPr>
          <p:spPr>
            <a:xfrm>
              <a:off x="1517273" y="569741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9" name="Ellipse 8"/>
            <p:cNvSpPr/>
            <p:nvPr/>
          </p:nvSpPr>
          <p:spPr>
            <a:xfrm>
              <a:off x="4620617" y="4895222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3456683" y="711758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4985707" y="6240026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507307" y="5960598"/>
            <a:ext cx="3020589" cy="2082213"/>
            <a:chOff x="9597364" y="6433373"/>
            <a:chExt cx="3020589" cy="2082213"/>
          </a:xfrm>
        </p:grpSpPr>
        <p:cxnSp>
          <p:nvCxnSpPr>
            <p:cNvPr id="20" name="Gerader Verbinder 19"/>
            <p:cNvCxnSpPr/>
            <p:nvPr/>
          </p:nvCxnSpPr>
          <p:spPr>
            <a:xfrm flipH="1">
              <a:off x="11262182" y="6718402"/>
              <a:ext cx="876523" cy="157555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>
            <a:xfrm>
              <a:off x="9850862" y="7241790"/>
              <a:ext cx="2562779" cy="393833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/>
          </p:nvCxnSpPr>
          <p:spPr>
            <a:xfrm flipH="1">
              <a:off x="11303071" y="7650413"/>
              <a:ext cx="1110570" cy="64354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9748706" y="7241790"/>
              <a:ext cx="1513477" cy="111488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 flipV="1">
              <a:off x="9850862" y="6637064"/>
              <a:ext cx="2220941" cy="55932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12138704" y="6638306"/>
              <a:ext cx="274938" cy="101210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9597364" y="7037479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11934393" y="6433373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11057871" y="8106963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2209330" y="7446102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/>
              <p:cNvSpPr/>
              <p:nvPr/>
            </p:nvSpPr>
            <p:spPr>
              <a:xfrm>
                <a:off x="3853980" y="8295146"/>
                <a:ext cx="195181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Rechteck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80" y="8295146"/>
                <a:ext cx="1951816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/>
              <p:cNvSpPr/>
              <p:nvPr/>
            </p:nvSpPr>
            <p:spPr>
              <a:xfrm>
                <a:off x="7645548" y="8313812"/>
                <a:ext cx="177548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Rechteck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548" y="8313812"/>
                <a:ext cx="1775486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bgerundete rechteckige Legende 31"/>
          <p:cNvSpPr/>
          <p:nvPr/>
        </p:nvSpPr>
        <p:spPr>
          <a:xfrm>
            <a:off x="11304843" y="6700846"/>
            <a:ext cx="2067349" cy="665117"/>
          </a:xfrm>
          <a:prstGeom prst="wedgeRoundRectCallout">
            <a:avLst>
              <a:gd name="adj1" fmla="val -99871"/>
              <a:gd name="adj2" fmla="val -57064"/>
              <a:gd name="adj3" fmla="val 1666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Complete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graph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4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606C222-5B1F-CF91-790A-70288B096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143" y="2955678"/>
            <a:ext cx="14955977" cy="1012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Proportion of the number of edges between the nodes within its </a:t>
            </a:r>
            <a:r>
              <a:rPr lang="en-US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neighbourhood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divided by the number of edges that could possibly exist between them.</a:t>
            </a:r>
            <a:endParaRPr lang="de-DE" sz="2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683B0A-F81A-6EF6-8280-33F7F78A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E316256-A062-B3DA-BACC-BC8FCB7FCF12}"/>
              </a:ext>
            </a:extLst>
          </p:cNvPr>
          <p:cNvGrpSpPr/>
          <p:nvPr/>
        </p:nvGrpSpPr>
        <p:grpSpPr>
          <a:xfrm>
            <a:off x="2370027" y="5572671"/>
            <a:ext cx="3020589" cy="2082213"/>
            <a:chOff x="9597364" y="6433373"/>
            <a:chExt cx="3020589" cy="208221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08C0D386-7BA1-22A3-7253-3C5ECAB086E3}"/>
                </a:ext>
              </a:extLst>
            </p:cNvPr>
            <p:cNvCxnSpPr/>
            <p:nvPr/>
          </p:nvCxnSpPr>
          <p:spPr>
            <a:xfrm flipH="1">
              <a:off x="11262182" y="6718402"/>
              <a:ext cx="876523" cy="157555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25E5497-39F7-57E8-59F3-04EDCDF37682}"/>
                </a:ext>
              </a:extLst>
            </p:cNvPr>
            <p:cNvCxnSpPr/>
            <p:nvPr/>
          </p:nvCxnSpPr>
          <p:spPr>
            <a:xfrm>
              <a:off x="9850862" y="7241790"/>
              <a:ext cx="2562779" cy="393833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5B8605D3-E752-3F3F-C103-BB3E76524BD9}"/>
                </a:ext>
              </a:extLst>
            </p:cNvPr>
            <p:cNvCxnSpPr/>
            <p:nvPr/>
          </p:nvCxnSpPr>
          <p:spPr>
            <a:xfrm flipH="1">
              <a:off x="11303071" y="7650413"/>
              <a:ext cx="1110570" cy="64354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35B58EB-4E91-79C9-6106-FFC5A583755B}"/>
                </a:ext>
              </a:extLst>
            </p:cNvPr>
            <p:cNvCxnSpPr/>
            <p:nvPr/>
          </p:nvCxnSpPr>
          <p:spPr>
            <a:xfrm>
              <a:off x="9748706" y="7241790"/>
              <a:ext cx="1513477" cy="111488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95261A71-2710-45F3-F7FF-BD292D84F800}"/>
                </a:ext>
              </a:extLst>
            </p:cNvPr>
            <p:cNvCxnSpPr/>
            <p:nvPr/>
          </p:nvCxnSpPr>
          <p:spPr>
            <a:xfrm flipV="1">
              <a:off x="9850862" y="6637064"/>
              <a:ext cx="2220941" cy="55932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254D7B74-8709-01D3-DFCF-4217164BA2D9}"/>
                </a:ext>
              </a:extLst>
            </p:cNvPr>
            <p:cNvCxnSpPr/>
            <p:nvPr/>
          </p:nvCxnSpPr>
          <p:spPr>
            <a:xfrm>
              <a:off x="12138704" y="6638306"/>
              <a:ext cx="274938" cy="101210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BA8BC48-35B8-376C-4A78-60EF958E1C73}"/>
                </a:ext>
              </a:extLst>
            </p:cNvPr>
            <p:cNvSpPr/>
            <p:nvPr/>
          </p:nvSpPr>
          <p:spPr>
            <a:xfrm>
              <a:off x="9597364" y="7037479"/>
              <a:ext cx="408623" cy="4086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7B9BE97-702A-2524-39E9-ED9A4FF161C5}"/>
                </a:ext>
              </a:extLst>
            </p:cNvPr>
            <p:cNvSpPr/>
            <p:nvPr/>
          </p:nvSpPr>
          <p:spPr>
            <a:xfrm>
              <a:off x="11934393" y="6433373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F5A2893-32F6-B73B-79AE-51D9581815F2}"/>
                </a:ext>
              </a:extLst>
            </p:cNvPr>
            <p:cNvSpPr/>
            <p:nvPr/>
          </p:nvSpPr>
          <p:spPr>
            <a:xfrm>
              <a:off x="11057871" y="8106963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7CA80A4-3DCA-D102-3FED-2160D85DF251}"/>
                </a:ext>
              </a:extLst>
            </p:cNvPr>
            <p:cNvSpPr/>
            <p:nvPr/>
          </p:nvSpPr>
          <p:spPr>
            <a:xfrm>
              <a:off x="12209330" y="7446102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B2D7FAC3-A395-C1AF-0600-CF7D5C0DC32E}"/>
              </a:ext>
            </a:extLst>
          </p:cNvPr>
          <p:cNvSpPr txBox="1"/>
          <p:nvPr/>
        </p:nvSpPr>
        <p:spPr>
          <a:xfrm>
            <a:off x="294546" y="8335426"/>
            <a:ext cx="24841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 err="1"/>
              <a:t>clustering</a:t>
            </a:r>
            <a:r>
              <a:rPr lang="de-DE" sz="2800" dirty="0"/>
              <a:t> </a:t>
            </a:r>
            <a:r>
              <a:rPr lang="de-DE" sz="2800" dirty="0" err="1"/>
              <a:t>coefficient</a:t>
            </a:r>
            <a:r>
              <a:rPr lang="de-DE" sz="2800" dirty="0"/>
              <a:t>: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DA3F8E8-9C72-5DBF-0C2A-1D82325281C2}"/>
              </a:ext>
            </a:extLst>
          </p:cNvPr>
          <p:cNvSpPr txBox="1"/>
          <p:nvPr/>
        </p:nvSpPr>
        <p:spPr>
          <a:xfrm>
            <a:off x="3904914" y="8335426"/>
            <a:ext cx="8334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1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EB9ACDD-9AFB-6E31-CC88-492A1E9DF48D}"/>
              </a:ext>
            </a:extLst>
          </p:cNvPr>
          <p:cNvGrpSpPr/>
          <p:nvPr/>
        </p:nvGrpSpPr>
        <p:grpSpPr>
          <a:xfrm>
            <a:off x="7012105" y="5536897"/>
            <a:ext cx="3020589" cy="2082213"/>
            <a:chOff x="9597364" y="6433373"/>
            <a:chExt cx="3020589" cy="2082213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C678F702-8F3C-E68F-8E73-8210F4A8CE9A}"/>
                </a:ext>
              </a:extLst>
            </p:cNvPr>
            <p:cNvCxnSpPr/>
            <p:nvPr/>
          </p:nvCxnSpPr>
          <p:spPr>
            <a:xfrm flipH="1">
              <a:off x="11262182" y="6718402"/>
              <a:ext cx="876523" cy="157555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D0239B64-AEF0-5734-7578-EAA56651A3A4}"/>
                </a:ext>
              </a:extLst>
            </p:cNvPr>
            <p:cNvCxnSpPr/>
            <p:nvPr/>
          </p:nvCxnSpPr>
          <p:spPr>
            <a:xfrm>
              <a:off x="9850862" y="7241790"/>
              <a:ext cx="2562779" cy="393833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CEB26F9E-9D63-82DA-03C0-0D507AB7D062}"/>
                </a:ext>
              </a:extLst>
            </p:cNvPr>
            <p:cNvCxnSpPr/>
            <p:nvPr/>
          </p:nvCxnSpPr>
          <p:spPr>
            <a:xfrm flipH="1">
              <a:off x="11303071" y="7650413"/>
              <a:ext cx="1110570" cy="64354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BD87860-DBC3-41BB-0321-6D3C6DBDFED8}"/>
                </a:ext>
              </a:extLst>
            </p:cNvPr>
            <p:cNvCxnSpPr/>
            <p:nvPr/>
          </p:nvCxnSpPr>
          <p:spPr>
            <a:xfrm>
              <a:off x="9748706" y="7241790"/>
              <a:ext cx="1513477" cy="111488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ACB2F5F3-7331-C834-DE02-9C1AD9ABAF24}"/>
                </a:ext>
              </a:extLst>
            </p:cNvPr>
            <p:cNvCxnSpPr/>
            <p:nvPr/>
          </p:nvCxnSpPr>
          <p:spPr>
            <a:xfrm flipV="1">
              <a:off x="9850862" y="6637064"/>
              <a:ext cx="2220941" cy="55932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C1577C7D-53AF-6A55-6981-343844E63329}"/>
                </a:ext>
              </a:extLst>
            </p:cNvPr>
            <p:cNvCxnSpPr/>
            <p:nvPr/>
          </p:nvCxnSpPr>
          <p:spPr>
            <a:xfrm>
              <a:off x="12138704" y="6638306"/>
              <a:ext cx="274938" cy="101210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722B183A-0DEC-4ABA-EB05-22E9E368CDE1}"/>
                </a:ext>
              </a:extLst>
            </p:cNvPr>
            <p:cNvSpPr/>
            <p:nvPr/>
          </p:nvSpPr>
          <p:spPr>
            <a:xfrm>
              <a:off x="9597364" y="7037479"/>
              <a:ext cx="408623" cy="4086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EE5C6902-A77A-6472-6FCD-167345841A87}"/>
                </a:ext>
              </a:extLst>
            </p:cNvPr>
            <p:cNvSpPr/>
            <p:nvPr/>
          </p:nvSpPr>
          <p:spPr>
            <a:xfrm>
              <a:off x="11934393" y="6433373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347708B8-194B-EFAB-17EE-827E9D1E628D}"/>
                </a:ext>
              </a:extLst>
            </p:cNvPr>
            <p:cNvSpPr/>
            <p:nvPr/>
          </p:nvSpPr>
          <p:spPr>
            <a:xfrm>
              <a:off x="11057871" y="8106963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2CE9DBD8-A569-7FEE-CDBC-D5A88ACFE490}"/>
                </a:ext>
              </a:extLst>
            </p:cNvPr>
            <p:cNvSpPr/>
            <p:nvPr/>
          </p:nvSpPr>
          <p:spPr>
            <a:xfrm>
              <a:off x="12209330" y="7446102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14E263FC-4CDD-8071-2AB2-53BD71751D2C}"/>
              </a:ext>
            </a:extLst>
          </p:cNvPr>
          <p:cNvSpPr txBox="1"/>
          <p:nvPr/>
        </p:nvSpPr>
        <p:spPr>
          <a:xfrm>
            <a:off x="8253416" y="8335426"/>
            <a:ext cx="8334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1/3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5A68C3A-A3C2-2967-F74F-C52212A940CC}"/>
              </a:ext>
            </a:extLst>
          </p:cNvPr>
          <p:cNvGrpSpPr/>
          <p:nvPr/>
        </p:nvGrpSpPr>
        <p:grpSpPr>
          <a:xfrm>
            <a:off x="12276606" y="5604371"/>
            <a:ext cx="3020589" cy="2082213"/>
            <a:chOff x="9597364" y="6433373"/>
            <a:chExt cx="3020589" cy="2082213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CFE8AA08-1928-117B-C444-087B8E66766F}"/>
                </a:ext>
              </a:extLst>
            </p:cNvPr>
            <p:cNvCxnSpPr/>
            <p:nvPr/>
          </p:nvCxnSpPr>
          <p:spPr>
            <a:xfrm flipH="1">
              <a:off x="11262182" y="6718402"/>
              <a:ext cx="876523" cy="157555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C7D2879B-CF7C-B55D-CEF8-D88F758AF6D0}"/>
                </a:ext>
              </a:extLst>
            </p:cNvPr>
            <p:cNvCxnSpPr/>
            <p:nvPr/>
          </p:nvCxnSpPr>
          <p:spPr>
            <a:xfrm>
              <a:off x="9850862" y="7241790"/>
              <a:ext cx="2562779" cy="393833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F7E3E542-F3A0-F8F9-8B75-3441950B7082}"/>
                </a:ext>
              </a:extLst>
            </p:cNvPr>
            <p:cNvCxnSpPr/>
            <p:nvPr/>
          </p:nvCxnSpPr>
          <p:spPr>
            <a:xfrm flipH="1">
              <a:off x="11303071" y="7650413"/>
              <a:ext cx="1110570" cy="64354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095291C-0FD4-B252-836A-89985EF7D4A7}"/>
                </a:ext>
              </a:extLst>
            </p:cNvPr>
            <p:cNvCxnSpPr/>
            <p:nvPr/>
          </p:nvCxnSpPr>
          <p:spPr>
            <a:xfrm>
              <a:off x="9748706" y="7241790"/>
              <a:ext cx="1513477" cy="111488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4F0C577C-24F4-8E15-1F68-DEF920943D54}"/>
                </a:ext>
              </a:extLst>
            </p:cNvPr>
            <p:cNvCxnSpPr/>
            <p:nvPr/>
          </p:nvCxnSpPr>
          <p:spPr>
            <a:xfrm flipV="1">
              <a:off x="9850862" y="6637064"/>
              <a:ext cx="2220941" cy="55932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E162FA87-3D87-68ED-2D5E-971C2A4671CA}"/>
                </a:ext>
              </a:extLst>
            </p:cNvPr>
            <p:cNvCxnSpPr/>
            <p:nvPr/>
          </p:nvCxnSpPr>
          <p:spPr>
            <a:xfrm>
              <a:off x="12138704" y="6638306"/>
              <a:ext cx="274938" cy="101210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7D3484B4-4205-F8C5-8049-1C3C8FF95532}"/>
                </a:ext>
              </a:extLst>
            </p:cNvPr>
            <p:cNvSpPr/>
            <p:nvPr/>
          </p:nvSpPr>
          <p:spPr>
            <a:xfrm>
              <a:off x="9597364" y="7037479"/>
              <a:ext cx="408623" cy="4086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5C2875A-110F-F10E-8ED7-EC98D7D32D9D}"/>
                </a:ext>
              </a:extLst>
            </p:cNvPr>
            <p:cNvSpPr/>
            <p:nvPr/>
          </p:nvSpPr>
          <p:spPr>
            <a:xfrm>
              <a:off x="11934393" y="6433373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3AF617B4-BAB5-92C4-EC24-D30A75627E58}"/>
                </a:ext>
              </a:extLst>
            </p:cNvPr>
            <p:cNvSpPr/>
            <p:nvPr/>
          </p:nvSpPr>
          <p:spPr>
            <a:xfrm>
              <a:off x="11057871" y="8106963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3798C39D-27F8-60C6-1BC3-A2436115CBEA}"/>
                </a:ext>
              </a:extLst>
            </p:cNvPr>
            <p:cNvSpPr/>
            <p:nvPr/>
          </p:nvSpPr>
          <p:spPr>
            <a:xfrm>
              <a:off x="12209330" y="7446102"/>
              <a:ext cx="408623" cy="40862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DAD93D4F-A96F-B0AC-794F-D2E7C040BBEF}"/>
              </a:ext>
            </a:extLst>
          </p:cNvPr>
          <p:cNvSpPr txBox="1"/>
          <p:nvPr/>
        </p:nvSpPr>
        <p:spPr>
          <a:xfrm>
            <a:off x="13811493" y="8289259"/>
            <a:ext cx="8334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5981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04762" y="3057749"/>
            <a:ext cx="12080511" cy="3638101"/>
          </a:xfrm>
        </p:spPr>
        <p:txBody>
          <a:bodyPr>
            <a:normAutofit/>
          </a:bodyPr>
          <a:lstStyle/>
          <a:p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of a </a:t>
            </a:r>
            <a:r>
              <a:rPr lang="de-DE" dirty="0" err="1"/>
              <a:t>node</a:t>
            </a:r>
            <a:r>
              <a:rPr lang="de-DE" dirty="0"/>
              <a:t> in a </a:t>
            </a:r>
            <a:r>
              <a:rPr lang="de-DE" dirty="0" err="1"/>
              <a:t>graph</a:t>
            </a:r>
            <a:endParaRPr lang="de-DE" dirty="0"/>
          </a:p>
          <a:p>
            <a:r>
              <a:rPr lang="de-DE" dirty="0" err="1"/>
              <a:t>Examples</a:t>
            </a:r>
            <a:r>
              <a:rPr lang="de-DE" dirty="0"/>
              <a:t>:</a:t>
            </a:r>
          </a:p>
          <a:p>
            <a:pPr lvl="1"/>
            <a:r>
              <a:rPr lang="en-US" dirty="0"/>
              <a:t>Person with the greatest influence in a social network</a:t>
            </a:r>
          </a:p>
          <a:p>
            <a:pPr lvl="1"/>
            <a:r>
              <a:rPr lang="en-US" dirty="0"/>
              <a:t>Key infrastructure nodes in a transport network</a:t>
            </a:r>
          </a:p>
          <a:p>
            <a:pPr lvl="1"/>
            <a:r>
              <a:rPr lang="de-DE" dirty="0"/>
              <a:t>Cells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signalling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 in a </a:t>
            </a:r>
            <a:r>
              <a:rPr lang="de-DE" dirty="0" err="1"/>
              <a:t>tissue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Centrality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533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1F1516-8D1B-6FB8-AE7C-FA144CB2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Centrality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C9795E-5086-C7D2-AB95-3AC8CBA121ED}"/>
                  </a:ext>
                </a:extLst>
              </p:cNvPr>
              <p:cNvSpPr txBox="1"/>
              <p:nvPr/>
            </p:nvSpPr>
            <p:spPr>
              <a:xfrm>
                <a:off x="1316182" y="2999667"/>
                <a:ext cx="14831938" cy="604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/>
                  <a:t>e.g. Degree </a:t>
                </a:r>
                <a:r>
                  <a:rPr lang="de-DE" sz="2800" dirty="0" err="1"/>
                  <a:t>centrality</a:t>
                </a:r>
                <a:r>
                  <a:rPr lang="de-DE" sz="2800" dirty="0"/>
                  <a:t>:</a:t>
                </a:r>
              </a:p>
              <a:p>
                <a:br>
                  <a:rPr lang="de-DE" sz="2800" dirty="0"/>
                </a:br>
                <a:r>
                  <a:rPr lang="de-DE" sz="2800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sz="280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umber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existing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edges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node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280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umber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possible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edges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node</m:t>
                        </m:r>
                      </m:den>
                    </m:f>
                  </m:oMath>
                </a14:m>
                <a:r>
                  <a:rPr lang="en-GB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Node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degree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280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umer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nodes</m:t>
                        </m:r>
                        <m:r>
                          <m:rPr>
                            <m:nor/>
                          </m:rPr>
                          <a:rPr lang="de-DE" sz="2800" b="0" smtClean="0">
                            <a:latin typeface="Cambria Math" panose="02040503050406030204" pitchFamily="18" charset="0"/>
                          </a:rPr>
                          <m:t>− 1</m:t>
                        </m:r>
                      </m:den>
                    </m:f>
                  </m:oMath>
                </a14:m>
                <a:endParaRPr lang="de-DE" sz="2800" b="0" dirty="0"/>
              </a:p>
              <a:p>
                <a:endParaRPr lang="en-GB" sz="2800" dirty="0"/>
              </a:p>
              <a:p>
                <a:r>
                  <a:rPr lang="en-GB" sz="2800" dirty="0"/>
                  <a:t>Betweenness centrality:</a:t>
                </a:r>
              </a:p>
              <a:p>
                <a:endParaRPr lang="en-GB" sz="2800" dirty="0"/>
              </a:p>
              <a:p>
                <a:r>
                  <a:rPr lang="en-GB" sz="2800" dirty="0"/>
                  <a:t>	fraction of all shortest paths in a graph, that run through the node</a:t>
                </a:r>
              </a:p>
              <a:p>
                <a:endParaRPr lang="en-GB" sz="2800" dirty="0"/>
              </a:p>
              <a:p>
                <a:r>
                  <a:rPr lang="en-GB" sz="2800" dirty="0"/>
                  <a:t>Random walk centrality:</a:t>
                </a:r>
              </a:p>
              <a:p>
                <a:endParaRPr lang="en-GB" sz="2800" dirty="0"/>
              </a:p>
              <a:p>
                <a:r>
                  <a:rPr lang="en-US" sz="2800" dirty="0"/>
                  <a:t>	Nodes on shortest paths are identified through random walkers and the frequency</a:t>
                </a:r>
              </a:p>
              <a:p>
                <a:r>
                  <a:rPr lang="en-US" sz="2800" dirty="0"/>
                  <a:t>	they pass through nodes on their way from one node to the next.</a:t>
                </a:r>
                <a:endParaRPr lang="en-GB" sz="2800" dirty="0"/>
              </a:p>
              <a:p>
                <a:endParaRPr lang="en-GB" sz="2800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BC9795E-5086-C7D2-AB95-3AC8CBA12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82" y="2999667"/>
                <a:ext cx="14831938" cy="6045886"/>
              </a:xfrm>
              <a:prstGeom prst="rect">
                <a:avLst/>
              </a:prstGeom>
              <a:blipFill>
                <a:blip r:embed="rId3"/>
                <a:stretch>
                  <a:fillRect l="-863" t="-9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004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17273" y="2991104"/>
            <a:ext cx="14305717" cy="1128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Subset</a:t>
            </a:r>
            <a:r>
              <a:rPr lang="de-DE" sz="2800" dirty="0"/>
              <a:t> of </a:t>
            </a:r>
            <a:r>
              <a:rPr lang="de-DE" sz="2800" dirty="0" err="1"/>
              <a:t>nodes</a:t>
            </a:r>
            <a:r>
              <a:rPr lang="de-DE" sz="2800" dirty="0"/>
              <a:t> in a </a:t>
            </a:r>
            <a:r>
              <a:rPr lang="de-DE" sz="2800" dirty="0" err="1"/>
              <a:t>graph</a:t>
            </a:r>
            <a:r>
              <a:rPr lang="de-DE" sz="2800" dirty="0"/>
              <a:t> in </a:t>
            </a:r>
            <a:r>
              <a:rPr lang="de-DE" sz="2800" dirty="0" err="1"/>
              <a:t>which</a:t>
            </a:r>
            <a:r>
              <a:rPr lang="de-DE" sz="2800" dirty="0"/>
              <a:t> </a:t>
            </a:r>
            <a:r>
              <a:rPr lang="de-DE" sz="2800" dirty="0" err="1"/>
              <a:t>each</a:t>
            </a:r>
            <a:r>
              <a:rPr lang="de-DE" sz="2800" dirty="0"/>
              <a:t> pair of </a:t>
            </a:r>
            <a:r>
              <a:rPr lang="de-DE" sz="2800" dirty="0" err="1"/>
              <a:t>nodes</a:t>
            </a:r>
            <a:r>
              <a:rPr lang="de-DE" sz="2800" dirty="0"/>
              <a:t> </a:t>
            </a:r>
            <a:r>
              <a:rPr lang="de-DE" sz="2800" dirty="0" err="1"/>
              <a:t>is</a:t>
            </a:r>
            <a:r>
              <a:rPr lang="de-DE" sz="2800" dirty="0"/>
              <a:t> </a:t>
            </a:r>
            <a:r>
              <a:rPr lang="de-DE" sz="2800" dirty="0" err="1"/>
              <a:t>connected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an </a:t>
            </a:r>
            <a:r>
              <a:rPr lang="de-DE" sz="2800" dirty="0" err="1"/>
              <a:t>edge</a:t>
            </a:r>
            <a:r>
              <a:rPr lang="de-DE" sz="2800" dirty="0"/>
              <a:t>, i.e. </a:t>
            </a:r>
            <a:r>
              <a:rPr lang="de-DE" sz="2800" dirty="0" err="1"/>
              <a:t>complete</a:t>
            </a:r>
            <a:r>
              <a:rPr lang="de-DE" sz="2800" dirty="0"/>
              <a:t>.</a:t>
            </a:r>
            <a:endParaRPr lang="en-GB" sz="2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85047" y="879334"/>
            <a:ext cx="14305717" cy="1507742"/>
          </a:xfrm>
        </p:spPr>
        <p:txBody>
          <a:bodyPr/>
          <a:lstStyle/>
          <a:p>
            <a:r>
              <a:rPr lang="de-DE" dirty="0"/>
              <a:t>Clique</a:t>
            </a:r>
            <a:endParaRPr lang="en-GB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119716" y="4890346"/>
            <a:ext cx="3020589" cy="2082213"/>
            <a:chOff x="1517273" y="4895222"/>
            <a:chExt cx="4011045" cy="2764974"/>
          </a:xfrm>
        </p:grpSpPr>
        <p:cxnSp>
          <p:nvCxnSpPr>
            <p:cNvPr id="6" name="Gerader Verbinder 5"/>
            <p:cNvCxnSpPr/>
            <p:nvPr/>
          </p:nvCxnSpPr>
          <p:spPr>
            <a:xfrm>
              <a:off x="1718240" y="5968720"/>
              <a:ext cx="2009748" cy="148045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>
            <a:xfrm flipV="1">
              <a:off x="1853893" y="5165703"/>
              <a:ext cx="2949191" cy="74272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/>
            <p:cNvCxnSpPr/>
            <p:nvPr/>
          </p:nvCxnSpPr>
          <p:spPr>
            <a:xfrm>
              <a:off x="4891922" y="5167353"/>
              <a:ext cx="365090" cy="134397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/>
            <p:cNvSpPr/>
            <p:nvPr/>
          </p:nvSpPr>
          <p:spPr>
            <a:xfrm>
              <a:off x="1517273" y="569741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4620617" y="4895222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456683" y="711758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4985707" y="6240026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</p:grpSp>
      <p:sp>
        <p:nvSpPr>
          <p:cNvPr id="13" name="Ellipse 12"/>
          <p:cNvSpPr/>
          <p:nvPr/>
        </p:nvSpPr>
        <p:spPr>
          <a:xfrm rot="20519835">
            <a:off x="4341325" y="4749010"/>
            <a:ext cx="914400" cy="1808703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uppieren 13"/>
          <p:cNvGrpSpPr/>
          <p:nvPr/>
        </p:nvGrpSpPr>
        <p:grpSpPr>
          <a:xfrm>
            <a:off x="9498822" y="4251734"/>
            <a:ext cx="2653768" cy="2803253"/>
            <a:chOff x="12249018" y="4025598"/>
            <a:chExt cx="2981119" cy="3149044"/>
          </a:xfrm>
        </p:grpSpPr>
        <p:cxnSp>
          <p:nvCxnSpPr>
            <p:cNvPr id="15" name="Gerader Verbinder 14"/>
            <p:cNvCxnSpPr/>
            <p:nvPr/>
          </p:nvCxnSpPr>
          <p:spPr>
            <a:xfrm>
              <a:off x="13334240" y="4296903"/>
              <a:ext cx="1624591" cy="140531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 flipH="1">
              <a:off x="12520323" y="4336345"/>
              <a:ext cx="813917" cy="126376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>
            <a:xfrm flipH="1">
              <a:off x="12517159" y="5653978"/>
              <a:ext cx="2438507" cy="7116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 flipV="1">
              <a:off x="12583934" y="5865805"/>
              <a:ext cx="938014" cy="1037531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 flipH="1">
              <a:off x="13736412" y="5779004"/>
              <a:ext cx="1219255" cy="107737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Bogen 19"/>
            <p:cNvSpPr/>
            <p:nvPr/>
          </p:nvSpPr>
          <p:spPr>
            <a:xfrm rot="15533919">
              <a:off x="12322999" y="4320208"/>
              <a:ext cx="2032974" cy="1924047"/>
            </a:xfrm>
            <a:prstGeom prst="arc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Bogen 20"/>
            <p:cNvSpPr/>
            <p:nvPr/>
          </p:nvSpPr>
          <p:spPr>
            <a:xfrm rot="11732547">
              <a:off x="12420349" y="5062783"/>
              <a:ext cx="2032974" cy="1924047"/>
            </a:xfrm>
            <a:prstGeom prst="arc">
              <a:avLst>
                <a:gd name="adj1" fmla="val 15353907"/>
                <a:gd name="adj2" fmla="val 0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llipse 21"/>
            <p:cNvSpPr/>
            <p:nvPr/>
          </p:nvSpPr>
          <p:spPr>
            <a:xfrm>
              <a:off x="13334240" y="663203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  <a:endParaRPr lang="en-GB" dirty="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2249018" y="543091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  <a:endParaRPr lang="en-GB" dirty="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4687526" y="5430910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  <a:endParaRPr lang="en-GB" dirty="0"/>
            </a:p>
          </p:txBody>
        </p:sp>
        <p:sp>
          <p:nvSpPr>
            <p:cNvPr id="25" name="Ellipse 24"/>
            <p:cNvSpPr/>
            <p:nvPr/>
          </p:nvSpPr>
          <p:spPr>
            <a:xfrm>
              <a:off x="13062935" y="4025598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  <a:endParaRPr lang="en-GB" dirty="0"/>
            </a:p>
          </p:txBody>
        </p:sp>
      </p:grpSp>
      <p:sp>
        <p:nvSpPr>
          <p:cNvPr id="26" name="Ellipse 25"/>
          <p:cNvSpPr/>
          <p:nvPr/>
        </p:nvSpPr>
        <p:spPr>
          <a:xfrm rot="21292094">
            <a:off x="9066096" y="4150573"/>
            <a:ext cx="3513586" cy="219427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5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structures are </a:t>
            </a:r>
            <a:r>
              <a:rPr lang="en-US" dirty="0" err="1"/>
              <a:t>analysed</a:t>
            </a:r>
            <a:r>
              <a:rPr lang="en-US" dirty="0"/>
              <a:t> with graph theory</a:t>
            </a:r>
          </a:p>
          <a:p>
            <a:r>
              <a:rPr lang="en-US" dirty="0"/>
              <a:t>A graph consists of nodes and edges</a:t>
            </a:r>
          </a:p>
          <a:p>
            <a:r>
              <a:rPr lang="en-US" dirty="0"/>
              <a:t>Different types of graphs</a:t>
            </a:r>
          </a:p>
          <a:p>
            <a:r>
              <a:rPr lang="en-US" dirty="0"/>
              <a:t>Adjacency lists and adjacency matrix facilitate the storage and analysis of graphs</a:t>
            </a:r>
          </a:p>
          <a:p>
            <a:r>
              <a:rPr lang="en-US"/>
              <a:t>Measurements </a:t>
            </a:r>
            <a:r>
              <a:rPr lang="en-US" dirty="0"/>
              <a:t>for whole graphs and for individual nodes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178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79876" y="3182123"/>
            <a:ext cx="14556742" cy="15040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Graph theory is used to </a:t>
            </a:r>
            <a:r>
              <a:rPr lang="en-US" dirty="0" err="1"/>
              <a:t>analyse</a:t>
            </a:r>
            <a:r>
              <a:rPr lang="en-US" dirty="0"/>
              <a:t> the network structure</a:t>
            </a:r>
          </a:p>
          <a:p>
            <a:pPr marL="0" indent="0">
              <a:buNone/>
            </a:pPr>
            <a:r>
              <a:rPr lang="en-US" dirty="0"/>
              <a:t>Graph G consists of the set of nodes V and the set of edges E, thus G=(V,E)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43746" y="851036"/>
            <a:ext cx="14305717" cy="1402278"/>
          </a:xfrm>
        </p:spPr>
        <p:txBody>
          <a:bodyPr/>
          <a:lstStyle/>
          <a:p>
            <a:r>
              <a:rPr lang="de-DE" dirty="0"/>
              <a:t>Network </a:t>
            </a:r>
            <a:r>
              <a:rPr lang="de-DE" dirty="0" err="1"/>
              <a:t>analysis</a:t>
            </a:r>
            <a:endParaRPr lang="en-GB" dirty="0"/>
          </a:p>
        </p:txBody>
      </p:sp>
      <p:cxnSp>
        <p:nvCxnSpPr>
          <p:cNvPr id="9" name="Gerader Verbinder 8"/>
          <p:cNvCxnSpPr/>
          <p:nvPr/>
        </p:nvCxnSpPr>
        <p:spPr>
          <a:xfrm>
            <a:off x="5155870" y="6604164"/>
            <a:ext cx="2009748" cy="14804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5291523" y="5801147"/>
            <a:ext cx="2949191" cy="7427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8329552" y="5802797"/>
            <a:ext cx="365090" cy="13439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4954903" y="6332859"/>
            <a:ext cx="542611" cy="54261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  <a:endParaRPr lang="en-GB" dirty="0"/>
          </a:p>
        </p:txBody>
      </p:sp>
      <p:sp>
        <p:nvSpPr>
          <p:cNvPr id="5" name="Ellipse 4"/>
          <p:cNvSpPr/>
          <p:nvPr/>
        </p:nvSpPr>
        <p:spPr>
          <a:xfrm>
            <a:off x="8058247" y="5530666"/>
            <a:ext cx="542611" cy="54261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  <a:endParaRPr lang="en-GB" dirty="0"/>
          </a:p>
        </p:txBody>
      </p:sp>
      <p:sp>
        <p:nvSpPr>
          <p:cNvPr id="6" name="Ellipse 5"/>
          <p:cNvSpPr/>
          <p:nvPr/>
        </p:nvSpPr>
        <p:spPr>
          <a:xfrm>
            <a:off x="6894313" y="7753029"/>
            <a:ext cx="542611" cy="54261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  <a:endParaRPr lang="en-GB" dirty="0"/>
          </a:p>
        </p:txBody>
      </p:sp>
      <p:sp>
        <p:nvSpPr>
          <p:cNvPr id="7" name="Ellipse 6"/>
          <p:cNvSpPr/>
          <p:nvPr/>
        </p:nvSpPr>
        <p:spPr>
          <a:xfrm>
            <a:off x="8423337" y="6875470"/>
            <a:ext cx="542611" cy="54261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  <a:endParaRPr lang="en-GB" dirty="0"/>
          </a:p>
        </p:txBody>
      </p:sp>
      <p:sp>
        <p:nvSpPr>
          <p:cNvPr id="18" name="Abgerundete rechteckige Legende 17"/>
          <p:cNvSpPr/>
          <p:nvPr/>
        </p:nvSpPr>
        <p:spPr>
          <a:xfrm>
            <a:off x="2860131" y="8295640"/>
            <a:ext cx="1602404" cy="378485"/>
          </a:xfrm>
          <a:prstGeom prst="wedgeRoundRectCallout">
            <a:avLst>
              <a:gd name="adj1" fmla="val 149455"/>
              <a:gd name="adj2" fmla="val -272548"/>
              <a:gd name="adj3" fmla="val 1666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Edge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9924276" y="5422662"/>
            <a:ext cx="1602404" cy="378485"/>
          </a:xfrm>
          <a:prstGeom prst="wedgeRoundRectCallout">
            <a:avLst>
              <a:gd name="adj1" fmla="val -123952"/>
              <a:gd name="adj2" fmla="val 32764"/>
              <a:gd name="adj3" fmla="val 1666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Node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3844292" y="5379323"/>
            <a:ext cx="1311578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560" dirty="0"/>
              <a:t>Graph:</a:t>
            </a:r>
            <a:endParaRPr lang="en-GB" sz="256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/>
              <p:cNvSpPr/>
              <p:nvPr/>
            </p:nvSpPr>
            <p:spPr>
              <a:xfrm>
                <a:off x="10483302" y="7418081"/>
                <a:ext cx="4708725" cy="929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2560" dirty="0">
                    <a:solidFill>
                      <a:prstClr val="black"/>
                    </a:solidFill>
                  </a:rPr>
                  <a:t>Nodes: </a:t>
                </a:r>
                <a14:m>
                  <m:oMath xmlns:m="http://schemas.openxmlformats.org/officeDocument/2006/math">
                    <m:r>
                      <a:rPr lang="de-DE" sz="256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sz="256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256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56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256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56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sz="256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56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256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56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de-DE" sz="2560" b="0" dirty="0">
                  <a:solidFill>
                    <a:prstClr val="black"/>
                  </a:solidFill>
                </a:endParaRPr>
              </a:p>
              <a:p>
                <a:r>
                  <a:rPr lang="de-DE" sz="2560" dirty="0" err="1"/>
                  <a:t>Edges</a:t>
                </a:r>
                <a:r>
                  <a:rPr lang="de-DE" sz="2560" dirty="0"/>
                  <a:t>: </a:t>
                </a:r>
                <a14:m>
                  <m:oMath xmlns:m="http://schemas.openxmlformats.org/officeDocument/2006/math">
                    <m:r>
                      <a:rPr lang="de-DE" sz="256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56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256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de-DE" sz="256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de-DE" sz="256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56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endParaRPr lang="en-GB" sz="2560" dirty="0"/>
              </a:p>
            </p:txBody>
          </p:sp>
        </mc:Choice>
        <mc:Fallback xmlns="">
          <p:sp>
            <p:nvSpPr>
              <p:cNvPr id="23" name="Rechteck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302" y="7418081"/>
                <a:ext cx="4708725" cy="929037"/>
              </a:xfrm>
              <a:prstGeom prst="rect">
                <a:avLst/>
              </a:prstGeom>
              <a:blipFill>
                <a:blip r:embed="rId2"/>
                <a:stretch>
                  <a:fillRect l="-2332" t="-5921" b="-138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65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6880" y="4689276"/>
            <a:ext cx="4329086" cy="156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Social</a:t>
            </a:r>
            <a:r>
              <a:rPr lang="de-DE" sz="2800" dirty="0"/>
              <a:t> network: </a:t>
            </a:r>
          </a:p>
          <a:p>
            <a:pPr lvl="1"/>
            <a:r>
              <a:rPr lang="de-DE" sz="2800" dirty="0"/>
              <a:t>Node: Person</a:t>
            </a:r>
          </a:p>
          <a:p>
            <a:pPr lvl="1"/>
            <a:r>
              <a:rPr lang="de-DE" sz="2800" dirty="0" err="1"/>
              <a:t>Edges</a:t>
            </a:r>
            <a:r>
              <a:rPr lang="de-DE" sz="2800" dirty="0"/>
              <a:t>:</a:t>
            </a:r>
            <a:endParaRPr lang="en-GB" sz="2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34692" y="862285"/>
            <a:ext cx="14305717" cy="1487645"/>
          </a:xfrm>
        </p:spPr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and </a:t>
            </a:r>
            <a:r>
              <a:rPr lang="de-DE" dirty="0" err="1"/>
              <a:t>edges</a:t>
            </a:r>
            <a:endParaRPr lang="en-GB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79" y="6349036"/>
            <a:ext cx="9383407" cy="227254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227929" y="8720541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Borgatti</a:t>
            </a:r>
            <a:r>
              <a:rPr lang="de-DE" dirty="0"/>
              <a:t> et al, Science 2009</a:t>
            </a:r>
            <a:endParaRPr lang="en-GB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5528346" y="2849009"/>
            <a:ext cx="11232088" cy="5126925"/>
            <a:chOff x="5528346" y="2849009"/>
            <a:chExt cx="11232088" cy="5126925"/>
          </a:xfrm>
        </p:grpSpPr>
        <p:pic>
          <p:nvPicPr>
            <p:cNvPr id="7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86780" y="5039785"/>
              <a:ext cx="2037160" cy="2420579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0286" y="2849009"/>
              <a:ext cx="6310148" cy="2044538"/>
            </a:xfrm>
            <a:prstGeom prst="rect">
              <a:avLst/>
            </a:prstGeom>
          </p:spPr>
        </p:pic>
        <p:sp>
          <p:nvSpPr>
            <p:cNvPr id="12" name="Inhaltsplatzhalter 2"/>
            <p:cNvSpPr txBox="1">
              <a:spLocks/>
            </p:cNvSpPr>
            <p:nvPr/>
          </p:nvSpPr>
          <p:spPr>
            <a:xfrm>
              <a:off x="5528346" y="2962635"/>
              <a:ext cx="4811407" cy="15607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60092" indent="-260092" algn="l" defTabSz="1300460" rtl="0" eaLnBrk="1" latinLnBrk="0" hangingPunct="1">
                <a:lnSpc>
                  <a:spcPct val="100000"/>
                </a:lnSpc>
                <a:spcBef>
                  <a:spcPts val="128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230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2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0368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0506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0644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7552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0218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2884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55550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800" dirty="0"/>
                <a:t>Tissue </a:t>
              </a:r>
              <a:r>
                <a:rPr lang="de-DE" sz="2800" dirty="0" err="1"/>
                <a:t>networks</a:t>
              </a:r>
              <a:endParaRPr lang="de-DE" sz="2800" dirty="0"/>
            </a:p>
            <a:p>
              <a:pPr lvl="1">
                <a:buFont typeface="Arial" panose="020B0604020202020204" pitchFamily="34" charset="0"/>
                <a:buChar char="•"/>
              </a:pPr>
              <a:r>
                <a:rPr lang="de-DE" sz="2800" dirty="0"/>
                <a:t>Nodes: </a:t>
              </a:r>
              <a:r>
                <a:rPr lang="de-DE" sz="2800" dirty="0" err="1"/>
                <a:t>cell</a:t>
              </a:r>
              <a:r>
                <a:rPr lang="de-DE" sz="2800" dirty="0"/>
                <a:t> </a:t>
              </a:r>
              <a:r>
                <a:rPr lang="de-DE" sz="2800" dirty="0" err="1"/>
                <a:t>nuclei</a:t>
              </a:r>
              <a:endParaRPr lang="de-DE" sz="2800" dirty="0"/>
            </a:p>
            <a:p>
              <a:pPr lvl="1">
                <a:buFont typeface="Arial" panose="020B0604020202020204" pitchFamily="34" charset="0"/>
                <a:buChar char="•"/>
              </a:pPr>
              <a:r>
                <a:rPr lang="de-DE" sz="2800" dirty="0" err="1"/>
                <a:t>Edges</a:t>
              </a:r>
              <a:r>
                <a:rPr lang="de-DE" sz="2800" dirty="0"/>
                <a:t>: </a:t>
              </a:r>
              <a:r>
                <a:rPr lang="de-DE" sz="2800" dirty="0" err="1"/>
                <a:t>Neighbourhood</a:t>
              </a:r>
              <a:endParaRPr lang="en-GB" sz="2800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13369147" y="7606602"/>
              <a:ext cx="27658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Fischer et al, </a:t>
              </a:r>
              <a:r>
                <a:rPr lang="de-DE" dirty="0" err="1"/>
                <a:t>Plos</a:t>
              </a:r>
              <a:r>
                <a:rPr lang="de-DE" dirty="0"/>
                <a:t> </a:t>
              </a:r>
              <a:r>
                <a:rPr lang="de-DE" dirty="0" err="1"/>
                <a:t>One</a:t>
              </a:r>
              <a:r>
                <a:rPr lang="de-DE" dirty="0"/>
                <a:t> 2020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751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17273" y="2991105"/>
            <a:ext cx="14305717" cy="665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there a way to cross all seven bridges exactly once?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Seven Bridges of Königsberg</a:t>
            </a:r>
            <a:endParaRPr lang="en-GB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85" y="4240210"/>
            <a:ext cx="3851476" cy="3035269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627189" y="3796943"/>
            <a:ext cx="401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Königsberg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early</a:t>
            </a:r>
            <a:r>
              <a:rPr lang="de-DE" dirty="0"/>
              <a:t> 18th </a:t>
            </a:r>
            <a:r>
              <a:rPr lang="de-DE" dirty="0" err="1"/>
              <a:t>century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73" y="4288056"/>
            <a:ext cx="3836718" cy="3069375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716218" y="8691378"/>
            <a:ext cx="233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Wikipedia, Juli 2019</a:t>
            </a:r>
            <a:endParaRPr lang="en-GB" dirty="0"/>
          </a:p>
        </p:txBody>
      </p:sp>
      <p:grpSp>
        <p:nvGrpSpPr>
          <p:cNvPr id="29" name="Gruppieren 28"/>
          <p:cNvGrpSpPr/>
          <p:nvPr/>
        </p:nvGrpSpPr>
        <p:grpSpPr>
          <a:xfrm>
            <a:off x="12249018" y="4025598"/>
            <a:ext cx="2981119" cy="3149044"/>
            <a:chOff x="12249018" y="4025598"/>
            <a:chExt cx="2981119" cy="3149044"/>
          </a:xfrm>
        </p:grpSpPr>
        <p:cxnSp>
          <p:nvCxnSpPr>
            <p:cNvPr id="8" name="Gerader Verbinder 7"/>
            <p:cNvCxnSpPr/>
            <p:nvPr/>
          </p:nvCxnSpPr>
          <p:spPr>
            <a:xfrm>
              <a:off x="13334240" y="4296903"/>
              <a:ext cx="1624591" cy="140531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 flipH="1">
              <a:off x="12520323" y="4336345"/>
              <a:ext cx="813917" cy="126376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>
            <a:xfrm flipH="1">
              <a:off x="12517159" y="5653978"/>
              <a:ext cx="2438507" cy="7116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 flipV="1">
              <a:off x="12583934" y="5865805"/>
              <a:ext cx="938014" cy="1037531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>
            <a:xfrm flipH="1">
              <a:off x="13736412" y="5779004"/>
              <a:ext cx="1219255" cy="107737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Bogen 23"/>
            <p:cNvSpPr/>
            <p:nvPr/>
          </p:nvSpPr>
          <p:spPr>
            <a:xfrm rot="15533919">
              <a:off x="12322999" y="4320208"/>
              <a:ext cx="2032974" cy="1924047"/>
            </a:xfrm>
            <a:prstGeom prst="arc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Bogen 24"/>
            <p:cNvSpPr/>
            <p:nvPr/>
          </p:nvSpPr>
          <p:spPr>
            <a:xfrm rot="11732547">
              <a:off x="12420349" y="5062783"/>
              <a:ext cx="2032974" cy="1924047"/>
            </a:xfrm>
            <a:prstGeom prst="arc">
              <a:avLst>
                <a:gd name="adj1" fmla="val 15353907"/>
                <a:gd name="adj2" fmla="val 0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13334240" y="663203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12249018" y="543091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4687526" y="5430910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3062935" y="4025598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Inhaltsplatzhalter 2"/>
          <p:cNvSpPr txBox="1">
            <a:spLocks/>
          </p:cNvSpPr>
          <p:nvPr/>
        </p:nvSpPr>
        <p:spPr>
          <a:xfrm>
            <a:off x="1517273" y="7615687"/>
            <a:ext cx="14305717" cy="99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0092" indent="-260092" algn="l" defTabSz="1300460" rtl="0" eaLnBrk="1" latinLnBrk="0" hangingPunct="1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30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68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0506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0644" indent="-260092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552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218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884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5500" indent="-325115" algn="l" defTabSz="1300460" rtl="0" eaLnBrk="1" latinLnBrk="0" hangingPunct="1">
              <a:lnSpc>
                <a:spcPct val="100000"/>
              </a:lnSpc>
              <a:spcBef>
                <a:spcPts val="711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1736, Euler proved that it is not possible because all nodes have an odd number of edges.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62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03082" y="3125867"/>
            <a:ext cx="3828450" cy="756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Undirected</a:t>
            </a:r>
            <a:r>
              <a:rPr lang="de-DE" sz="2800" dirty="0"/>
              <a:t> </a:t>
            </a:r>
            <a:r>
              <a:rPr lang="de-DE" sz="2800" dirty="0" err="1"/>
              <a:t>graph</a:t>
            </a:r>
            <a:endParaRPr lang="en-GB" sz="2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6775" y="814258"/>
            <a:ext cx="14305717" cy="1467548"/>
          </a:xfrm>
        </p:spPr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of </a:t>
            </a:r>
            <a:r>
              <a:rPr lang="de-DE" dirty="0" err="1"/>
              <a:t>graphs</a:t>
            </a:r>
            <a:endParaRPr lang="en-GB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1262549" y="4627149"/>
            <a:ext cx="3407680" cy="2349050"/>
            <a:chOff x="1517273" y="4895222"/>
            <a:chExt cx="4011045" cy="2764974"/>
          </a:xfrm>
        </p:grpSpPr>
        <p:cxnSp>
          <p:nvCxnSpPr>
            <p:cNvPr id="4" name="Gerader Verbinder 3"/>
            <p:cNvCxnSpPr/>
            <p:nvPr/>
          </p:nvCxnSpPr>
          <p:spPr>
            <a:xfrm>
              <a:off x="1718240" y="5968720"/>
              <a:ext cx="2009748" cy="148045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/>
            <p:cNvCxnSpPr/>
            <p:nvPr/>
          </p:nvCxnSpPr>
          <p:spPr>
            <a:xfrm flipV="1">
              <a:off x="1853893" y="5165703"/>
              <a:ext cx="2949191" cy="74272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/>
            <p:cNvCxnSpPr/>
            <p:nvPr/>
          </p:nvCxnSpPr>
          <p:spPr>
            <a:xfrm>
              <a:off x="4891922" y="5167353"/>
              <a:ext cx="365090" cy="134397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/>
            <p:cNvSpPr/>
            <p:nvPr/>
          </p:nvSpPr>
          <p:spPr>
            <a:xfrm>
              <a:off x="1517273" y="569741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4620617" y="4895222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456683" y="7117585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4985707" y="6240026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5874147" y="4657650"/>
            <a:ext cx="2653768" cy="2803253"/>
            <a:chOff x="12249018" y="4025598"/>
            <a:chExt cx="2981119" cy="3149044"/>
          </a:xfrm>
        </p:grpSpPr>
        <p:cxnSp>
          <p:nvCxnSpPr>
            <p:cNvPr id="42" name="Gerader Verbinder 41"/>
            <p:cNvCxnSpPr/>
            <p:nvPr/>
          </p:nvCxnSpPr>
          <p:spPr>
            <a:xfrm>
              <a:off x="13334240" y="4296903"/>
              <a:ext cx="1624591" cy="140531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/>
            <p:cNvCxnSpPr/>
            <p:nvPr/>
          </p:nvCxnSpPr>
          <p:spPr>
            <a:xfrm flipH="1">
              <a:off x="12520323" y="4336345"/>
              <a:ext cx="813917" cy="126376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H="1">
              <a:off x="12517159" y="5653978"/>
              <a:ext cx="2438507" cy="7116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 flipH="1" flipV="1">
              <a:off x="12583934" y="5865805"/>
              <a:ext cx="938014" cy="1037531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 flipH="1">
              <a:off x="13736412" y="5779004"/>
              <a:ext cx="1219255" cy="107737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Bogen 46"/>
            <p:cNvSpPr/>
            <p:nvPr/>
          </p:nvSpPr>
          <p:spPr>
            <a:xfrm rot="15533919">
              <a:off x="12322999" y="4320208"/>
              <a:ext cx="2032974" cy="1924047"/>
            </a:xfrm>
            <a:prstGeom prst="arc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Bogen 47"/>
            <p:cNvSpPr/>
            <p:nvPr/>
          </p:nvSpPr>
          <p:spPr>
            <a:xfrm rot="11732547">
              <a:off x="12420349" y="5062783"/>
              <a:ext cx="2032974" cy="1924047"/>
            </a:xfrm>
            <a:prstGeom prst="arc">
              <a:avLst>
                <a:gd name="adj1" fmla="val 15353907"/>
                <a:gd name="adj2" fmla="val 0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/>
            <p:cNvSpPr/>
            <p:nvPr/>
          </p:nvSpPr>
          <p:spPr>
            <a:xfrm>
              <a:off x="13334240" y="663203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/>
            <p:cNvSpPr/>
            <p:nvPr/>
          </p:nvSpPr>
          <p:spPr>
            <a:xfrm>
              <a:off x="12249018" y="543091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/>
            <p:cNvSpPr/>
            <p:nvPr/>
          </p:nvSpPr>
          <p:spPr>
            <a:xfrm>
              <a:off x="14687526" y="5430910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/>
            <p:cNvSpPr/>
            <p:nvPr/>
          </p:nvSpPr>
          <p:spPr>
            <a:xfrm>
              <a:off x="13062935" y="4025598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9564161" y="3114866"/>
            <a:ext cx="7353700" cy="4183095"/>
            <a:chOff x="9564161" y="3114866"/>
            <a:chExt cx="7353700" cy="4183095"/>
          </a:xfrm>
        </p:grpSpPr>
        <p:grpSp>
          <p:nvGrpSpPr>
            <p:cNvPr id="68" name="Gruppieren 67"/>
            <p:cNvGrpSpPr/>
            <p:nvPr/>
          </p:nvGrpSpPr>
          <p:grpSpPr>
            <a:xfrm>
              <a:off x="13625290" y="4494708"/>
              <a:ext cx="2653768" cy="2803253"/>
              <a:chOff x="13625290" y="4494708"/>
              <a:chExt cx="2653768" cy="2803253"/>
            </a:xfrm>
          </p:grpSpPr>
          <p:cxnSp>
            <p:nvCxnSpPr>
              <p:cNvPr id="12" name="Gerader Verbinder 11"/>
              <p:cNvCxnSpPr>
                <a:stCxn id="22" idx="5"/>
                <a:endCxn id="21" idx="1"/>
              </p:cNvCxnSpPr>
              <p:nvPr/>
            </p:nvCxnSpPr>
            <p:spPr>
              <a:xfrm>
                <a:off x="14762122" y="4906998"/>
                <a:ext cx="1104646" cy="909445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/>
              <p:cNvCxnSpPr/>
              <p:nvPr/>
            </p:nvCxnSpPr>
            <p:spPr>
              <a:xfrm flipH="1">
                <a:off x="13987340" y="4938038"/>
                <a:ext cx="457979" cy="828166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/>
              <p:cNvCxnSpPr>
                <a:stCxn id="21" idx="2"/>
                <a:endCxn id="20" idx="6"/>
              </p:cNvCxnSpPr>
              <p:nvPr/>
            </p:nvCxnSpPr>
            <p:spPr>
              <a:xfrm flipH="1">
                <a:off x="14108318" y="5987219"/>
                <a:ext cx="1687712" cy="1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/>
              <p:cNvCxnSpPr>
                <a:stCxn id="19" idx="1"/>
                <a:endCxn id="20" idx="5"/>
              </p:cNvCxnSpPr>
              <p:nvPr/>
            </p:nvCxnSpPr>
            <p:spPr>
              <a:xfrm flipH="1" flipV="1">
                <a:off x="14037580" y="6157996"/>
                <a:ext cx="624504" cy="727675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/>
              <p:cNvCxnSpPr>
                <a:stCxn id="21" idx="3"/>
                <a:endCxn id="19" idx="7"/>
              </p:cNvCxnSpPr>
              <p:nvPr/>
            </p:nvCxnSpPr>
            <p:spPr>
              <a:xfrm flipH="1">
                <a:off x="15003636" y="6157995"/>
                <a:ext cx="863132" cy="727676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Bogen 16"/>
              <p:cNvSpPr/>
              <p:nvPr/>
            </p:nvSpPr>
            <p:spPr>
              <a:xfrm rot="15533919">
                <a:off x="13691147" y="4756967"/>
                <a:ext cx="1809737" cy="1712771"/>
              </a:xfrm>
              <a:prstGeom prst="arc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Bogen 17"/>
              <p:cNvSpPr/>
              <p:nvPr/>
            </p:nvSpPr>
            <p:spPr>
              <a:xfrm rot="11732547">
                <a:off x="13777807" y="5418002"/>
                <a:ext cx="1809737" cy="1712771"/>
              </a:xfrm>
              <a:prstGeom prst="arc">
                <a:avLst>
                  <a:gd name="adj1" fmla="val 15353907"/>
                  <a:gd name="adj2" fmla="val 0"/>
                </a:avLst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4591346" y="6814933"/>
                <a:ext cx="483028" cy="48302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3625290" y="5745706"/>
                <a:ext cx="483028" cy="48302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15796030" y="5745705"/>
                <a:ext cx="483028" cy="48302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14349832" y="4494708"/>
                <a:ext cx="483028" cy="48302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0" name="Gruppieren 39"/>
            <p:cNvGrpSpPr/>
            <p:nvPr/>
          </p:nvGrpSpPr>
          <p:grpSpPr>
            <a:xfrm>
              <a:off x="9564161" y="4988278"/>
              <a:ext cx="2879009" cy="1922398"/>
              <a:chOff x="9564161" y="4662106"/>
              <a:chExt cx="3367488" cy="2248570"/>
            </a:xfrm>
          </p:grpSpPr>
          <p:cxnSp>
            <p:nvCxnSpPr>
              <p:cNvPr id="26" name="Gerader Verbinder 25"/>
              <p:cNvCxnSpPr/>
              <p:nvPr/>
            </p:nvCxnSpPr>
            <p:spPr>
              <a:xfrm>
                <a:off x="9984957" y="5724232"/>
                <a:ext cx="1135823" cy="82142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>
                <a:endCxn id="30" idx="2"/>
              </p:cNvCxnSpPr>
              <p:nvPr/>
            </p:nvCxnSpPr>
            <p:spPr>
              <a:xfrm flipV="1">
                <a:off x="10012701" y="4892600"/>
                <a:ext cx="2147789" cy="560045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>
              <a:xfrm>
                <a:off x="12470661" y="5088137"/>
                <a:ext cx="150817" cy="535757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Ellipse 28"/>
              <p:cNvSpPr/>
              <p:nvPr/>
            </p:nvSpPr>
            <p:spPr>
              <a:xfrm>
                <a:off x="9564161" y="5343628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/>
              <p:cNvSpPr/>
              <p:nvPr/>
            </p:nvSpPr>
            <p:spPr>
              <a:xfrm>
                <a:off x="12160490" y="4662106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/>
              <p:cNvSpPr/>
              <p:nvPr/>
            </p:nvSpPr>
            <p:spPr>
              <a:xfrm>
                <a:off x="11091258" y="6449688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12470661" y="5603657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6" name="Inhaltsplatzhalter 2"/>
            <p:cNvSpPr txBox="1">
              <a:spLocks/>
            </p:cNvSpPr>
            <p:nvPr/>
          </p:nvSpPr>
          <p:spPr>
            <a:xfrm>
              <a:off x="11711065" y="3114866"/>
              <a:ext cx="3828450" cy="7569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60092" indent="-260092" algn="l" defTabSz="1300460" rtl="0" eaLnBrk="1" latinLnBrk="0" hangingPunct="1">
                <a:lnSpc>
                  <a:spcPct val="100000"/>
                </a:lnSpc>
                <a:spcBef>
                  <a:spcPts val="128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230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2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0368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0506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0644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7552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0218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2884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55550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800" dirty="0" err="1"/>
                <a:t>Directed</a:t>
              </a:r>
              <a:r>
                <a:rPr lang="de-DE" sz="2800" dirty="0"/>
                <a:t> </a:t>
              </a:r>
              <a:r>
                <a:rPr lang="de-DE" sz="2800" dirty="0" err="1"/>
                <a:t>graph</a:t>
              </a:r>
              <a:endParaRPr lang="en-GB" sz="2800" dirty="0"/>
            </a:p>
          </p:txBody>
        </p:sp>
        <p:sp>
          <p:nvSpPr>
            <p:cNvPr id="67" name="Inhaltsplatzhalter 2"/>
            <p:cNvSpPr txBox="1">
              <a:spLocks/>
            </p:cNvSpPr>
            <p:nvPr/>
          </p:nvSpPr>
          <p:spPr>
            <a:xfrm>
              <a:off x="13089411" y="3114866"/>
              <a:ext cx="3828450" cy="7569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60092" indent="-260092" algn="l" defTabSz="1300460" rtl="0" eaLnBrk="1" latinLnBrk="0" hangingPunct="1">
                <a:lnSpc>
                  <a:spcPct val="100000"/>
                </a:lnSpc>
                <a:spcBef>
                  <a:spcPts val="128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230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2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0368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0506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0644" indent="-260092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7552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0218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2884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555500" indent="-325115" algn="l" defTabSz="1300460" rtl="0" eaLnBrk="1" latinLnBrk="0" hangingPunct="1">
                <a:lnSpc>
                  <a:spcPct val="100000"/>
                </a:lnSpc>
                <a:spcBef>
                  <a:spcPts val="711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9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07259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87109" y="858493"/>
            <a:ext cx="14305717" cy="1326871"/>
          </a:xfrm>
        </p:spPr>
        <p:txBody>
          <a:bodyPr>
            <a:normAutofit/>
          </a:bodyPr>
          <a:lstStyle/>
          <a:p>
            <a:r>
              <a:rPr lang="de-DE" dirty="0"/>
              <a:t>Node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irrelevant</a:t>
            </a:r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704081" y="3904024"/>
            <a:ext cx="2653768" cy="2803253"/>
            <a:chOff x="12249018" y="4025598"/>
            <a:chExt cx="2981119" cy="3149044"/>
          </a:xfrm>
        </p:grpSpPr>
        <p:cxnSp>
          <p:nvCxnSpPr>
            <p:cNvPr id="5" name="Gerader Verbinder 4"/>
            <p:cNvCxnSpPr/>
            <p:nvPr/>
          </p:nvCxnSpPr>
          <p:spPr>
            <a:xfrm>
              <a:off x="13334240" y="4296903"/>
              <a:ext cx="1624591" cy="140531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/>
            <p:cNvCxnSpPr/>
            <p:nvPr/>
          </p:nvCxnSpPr>
          <p:spPr>
            <a:xfrm flipH="1">
              <a:off x="12520323" y="4336345"/>
              <a:ext cx="813917" cy="126376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>
            <a:xfrm flipH="1">
              <a:off x="12517159" y="5653978"/>
              <a:ext cx="2438507" cy="7116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/>
            <p:cNvCxnSpPr/>
            <p:nvPr/>
          </p:nvCxnSpPr>
          <p:spPr>
            <a:xfrm flipH="1" flipV="1">
              <a:off x="12583934" y="5865805"/>
              <a:ext cx="938014" cy="1037531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>
            <a:xfrm flipH="1">
              <a:off x="13736412" y="5779004"/>
              <a:ext cx="1219255" cy="107737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Bogen 9"/>
            <p:cNvSpPr/>
            <p:nvPr/>
          </p:nvSpPr>
          <p:spPr>
            <a:xfrm rot="15533919">
              <a:off x="12322999" y="4320208"/>
              <a:ext cx="2032974" cy="1924047"/>
            </a:xfrm>
            <a:prstGeom prst="arc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Bogen 10"/>
            <p:cNvSpPr/>
            <p:nvPr/>
          </p:nvSpPr>
          <p:spPr>
            <a:xfrm rot="11732547">
              <a:off x="12420349" y="5062783"/>
              <a:ext cx="2032974" cy="1924047"/>
            </a:xfrm>
            <a:prstGeom prst="arc">
              <a:avLst>
                <a:gd name="adj1" fmla="val 15353907"/>
                <a:gd name="adj2" fmla="val 0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3334240" y="663203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lipse 12"/>
            <p:cNvSpPr/>
            <p:nvPr/>
          </p:nvSpPr>
          <p:spPr>
            <a:xfrm>
              <a:off x="12249018" y="5430911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llipse 13"/>
            <p:cNvSpPr/>
            <p:nvPr/>
          </p:nvSpPr>
          <p:spPr>
            <a:xfrm>
              <a:off x="14687526" y="5430910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/>
            <p:cNvSpPr/>
            <p:nvPr/>
          </p:nvSpPr>
          <p:spPr>
            <a:xfrm>
              <a:off x="13062935" y="4025598"/>
              <a:ext cx="542611" cy="5426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4972843" y="3962789"/>
            <a:ext cx="4327092" cy="2653768"/>
            <a:chOff x="4972843" y="3962789"/>
            <a:chExt cx="4327092" cy="2653768"/>
          </a:xfrm>
        </p:grpSpPr>
        <p:grpSp>
          <p:nvGrpSpPr>
            <p:cNvPr id="16" name="Gruppieren 15"/>
            <p:cNvGrpSpPr/>
            <p:nvPr/>
          </p:nvGrpSpPr>
          <p:grpSpPr>
            <a:xfrm rot="4240975">
              <a:off x="6571425" y="3888046"/>
              <a:ext cx="2653768" cy="2803253"/>
              <a:chOff x="12249018" y="4025598"/>
              <a:chExt cx="2981119" cy="3149044"/>
            </a:xfrm>
          </p:grpSpPr>
          <p:cxnSp>
            <p:nvCxnSpPr>
              <p:cNvPr id="17" name="Gerader Verbinder 16"/>
              <p:cNvCxnSpPr/>
              <p:nvPr/>
            </p:nvCxnSpPr>
            <p:spPr>
              <a:xfrm>
                <a:off x="13334240" y="4296903"/>
                <a:ext cx="1624591" cy="1405312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/>
              <p:cNvCxnSpPr/>
              <p:nvPr/>
            </p:nvCxnSpPr>
            <p:spPr>
              <a:xfrm flipH="1">
                <a:off x="12520323" y="4336345"/>
                <a:ext cx="813917" cy="1263769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/>
              <p:cNvCxnSpPr/>
              <p:nvPr/>
            </p:nvCxnSpPr>
            <p:spPr>
              <a:xfrm flipH="1">
                <a:off x="12517159" y="5653978"/>
                <a:ext cx="2438507" cy="71162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/>
              <p:cNvCxnSpPr/>
              <p:nvPr/>
            </p:nvCxnSpPr>
            <p:spPr>
              <a:xfrm flipH="1" flipV="1">
                <a:off x="12583934" y="5865805"/>
                <a:ext cx="938014" cy="1037531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/>
              <p:cNvCxnSpPr/>
              <p:nvPr/>
            </p:nvCxnSpPr>
            <p:spPr>
              <a:xfrm flipH="1">
                <a:off x="13736412" y="5779004"/>
                <a:ext cx="1219255" cy="1077374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Bogen 21"/>
              <p:cNvSpPr/>
              <p:nvPr/>
            </p:nvSpPr>
            <p:spPr>
              <a:xfrm rot="15533919">
                <a:off x="12322999" y="4320208"/>
                <a:ext cx="2032974" cy="1924047"/>
              </a:xfrm>
              <a:prstGeom prst="arc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Bogen 22"/>
              <p:cNvSpPr/>
              <p:nvPr/>
            </p:nvSpPr>
            <p:spPr>
              <a:xfrm rot="11732547">
                <a:off x="12420349" y="5062783"/>
                <a:ext cx="2032974" cy="1924047"/>
              </a:xfrm>
              <a:prstGeom prst="arc">
                <a:avLst>
                  <a:gd name="adj1" fmla="val 15353907"/>
                  <a:gd name="adj2" fmla="val 0"/>
                </a:avLst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13334240" y="6632031"/>
                <a:ext cx="542611" cy="54261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12249018" y="5430911"/>
                <a:ext cx="542611" cy="54261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14687526" y="5430910"/>
                <a:ext cx="542611" cy="54261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/>
              <p:cNvSpPr/>
              <p:nvPr/>
            </p:nvSpPr>
            <p:spPr>
              <a:xfrm>
                <a:off x="13062935" y="4025598"/>
                <a:ext cx="542611" cy="54261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3" name="Textfeld 52"/>
            <p:cNvSpPr txBox="1"/>
            <p:nvPr/>
          </p:nvSpPr>
          <p:spPr>
            <a:xfrm>
              <a:off x="4972843" y="4984751"/>
              <a:ext cx="9598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/>
                <a:t>=</a:t>
              </a:r>
              <a:endParaRPr lang="en-GB" sz="4400" dirty="0"/>
            </a:p>
          </p:txBody>
        </p:sp>
      </p:grpSp>
      <p:grpSp>
        <p:nvGrpSpPr>
          <p:cNvPr id="28" name="Gruppieren 27"/>
          <p:cNvGrpSpPr/>
          <p:nvPr/>
        </p:nvGrpSpPr>
        <p:grpSpPr>
          <a:xfrm>
            <a:off x="9920774" y="3977892"/>
            <a:ext cx="5836882" cy="2783157"/>
            <a:chOff x="9920774" y="3977892"/>
            <a:chExt cx="5836882" cy="2783157"/>
          </a:xfrm>
        </p:grpSpPr>
        <p:grpSp>
          <p:nvGrpSpPr>
            <p:cNvPr id="40" name="Gruppieren 39"/>
            <p:cNvGrpSpPr/>
            <p:nvPr/>
          </p:nvGrpSpPr>
          <p:grpSpPr>
            <a:xfrm flipH="1">
              <a:off x="11094995" y="3977892"/>
              <a:ext cx="4662661" cy="2783157"/>
              <a:chOff x="12464204" y="4025598"/>
              <a:chExt cx="2619175" cy="3126468"/>
            </a:xfrm>
          </p:grpSpPr>
          <p:cxnSp>
            <p:nvCxnSpPr>
              <p:cNvPr id="41" name="Gerader Verbinder 40"/>
              <p:cNvCxnSpPr/>
              <p:nvPr/>
            </p:nvCxnSpPr>
            <p:spPr>
              <a:xfrm>
                <a:off x="13470055" y="4339795"/>
                <a:ext cx="1488775" cy="1362421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/>
              <p:nvPr/>
            </p:nvCxnSpPr>
            <p:spPr>
              <a:xfrm flipH="1">
                <a:off x="12520323" y="4302642"/>
                <a:ext cx="919675" cy="1297473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>
              <a:xfrm flipH="1">
                <a:off x="12517159" y="5653978"/>
                <a:ext cx="2438507" cy="71162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>
              <a:xfrm flipH="1" flipV="1">
                <a:off x="12583934" y="5865805"/>
                <a:ext cx="938014" cy="1037531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>
              <a:xfrm flipH="1">
                <a:off x="13736412" y="5779004"/>
                <a:ext cx="1219255" cy="1077374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Bogen 45"/>
              <p:cNvSpPr/>
              <p:nvPr/>
            </p:nvSpPr>
            <p:spPr>
              <a:xfrm rot="15533919">
                <a:off x="12509496" y="4270655"/>
                <a:ext cx="2032974" cy="1924047"/>
              </a:xfrm>
              <a:prstGeom prst="arc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Bogen 46"/>
              <p:cNvSpPr/>
              <p:nvPr/>
            </p:nvSpPr>
            <p:spPr>
              <a:xfrm rot="11732547">
                <a:off x="12533243" y="5074071"/>
                <a:ext cx="2032974" cy="1924047"/>
              </a:xfrm>
              <a:prstGeom prst="arc">
                <a:avLst>
                  <a:gd name="adj1" fmla="val 15353907"/>
                  <a:gd name="adj2" fmla="val 0"/>
                </a:avLst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13481695" y="6609455"/>
                <a:ext cx="270981" cy="54261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12464204" y="5430910"/>
                <a:ext cx="270981" cy="54261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/>
              <p:cNvSpPr/>
              <p:nvPr/>
            </p:nvSpPr>
            <p:spPr>
              <a:xfrm>
                <a:off x="14812398" y="5430910"/>
                <a:ext cx="270981" cy="54261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13334565" y="4025598"/>
                <a:ext cx="270981" cy="54261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4" name="Textfeld 53"/>
            <p:cNvSpPr txBox="1"/>
            <p:nvPr/>
          </p:nvSpPr>
          <p:spPr>
            <a:xfrm>
              <a:off x="9920774" y="5015431"/>
              <a:ext cx="9598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/>
                <a:t>=</a:t>
              </a:r>
              <a:endParaRPr lang="en-GB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38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0842" y="898836"/>
            <a:ext cx="14305717" cy="1417307"/>
          </a:xfrm>
        </p:spPr>
        <p:txBody>
          <a:bodyPr/>
          <a:lstStyle/>
          <a:p>
            <a:r>
              <a:rPr lang="de-DE" dirty="0" err="1"/>
              <a:t>Examples</a:t>
            </a:r>
            <a:endParaRPr lang="en-GB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9303701" y="2793440"/>
            <a:ext cx="5977421" cy="4041949"/>
            <a:chOff x="9534813" y="3165230"/>
            <a:chExt cx="5977421" cy="4041949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13" y="3165230"/>
              <a:ext cx="5977421" cy="4041949"/>
            </a:xfrm>
            <a:prstGeom prst="rect">
              <a:avLst/>
            </a:prstGeom>
          </p:spPr>
        </p:pic>
        <p:sp>
          <p:nvSpPr>
            <p:cNvPr id="6" name="Rechteck 5"/>
            <p:cNvSpPr/>
            <p:nvPr/>
          </p:nvSpPr>
          <p:spPr>
            <a:xfrm>
              <a:off x="9535888" y="3185329"/>
              <a:ext cx="864158" cy="633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/>
            <p:cNvSpPr/>
            <p:nvPr/>
          </p:nvSpPr>
          <p:spPr>
            <a:xfrm>
              <a:off x="9534813" y="6559062"/>
              <a:ext cx="362813" cy="633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hteck 8"/>
          <p:cNvSpPr/>
          <p:nvPr/>
        </p:nvSpPr>
        <p:spPr>
          <a:xfrm>
            <a:off x="3681045" y="2793440"/>
            <a:ext cx="1678075" cy="4722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Grand </a:t>
            </a:r>
            <a:r>
              <a:rPr lang="de-DE" dirty="0" err="1"/>
              <a:t>parents</a:t>
            </a:r>
            <a:endParaRPr lang="en-GB" dirty="0"/>
          </a:p>
        </p:txBody>
      </p:sp>
      <p:sp>
        <p:nvSpPr>
          <p:cNvPr id="11" name="Rechteck 10"/>
          <p:cNvSpPr/>
          <p:nvPr/>
        </p:nvSpPr>
        <p:spPr>
          <a:xfrm>
            <a:off x="1639556" y="4089677"/>
            <a:ext cx="1678075" cy="4722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Uncle</a:t>
            </a:r>
            <a:endParaRPr lang="en-GB" dirty="0"/>
          </a:p>
        </p:txBody>
      </p:sp>
      <p:sp>
        <p:nvSpPr>
          <p:cNvPr id="12" name="Rechteck 11"/>
          <p:cNvSpPr/>
          <p:nvPr/>
        </p:nvSpPr>
        <p:spPr>
          <a:xfrm>
            <a:off x="3681046" y="4094700"/>
            <a:ext cx="1678075" cy="4722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Parents</a:t>
            </a:r>
            <a:endParaRPr lang="en-GB" dirty="0"/>
          </a:p>
        </p:txBody>
      </p:sp>
      <p:sp>
        <p:nvSpPr>
          <p:cNvPr id="13" name="Rechteck 12"/>
          <p:cNvSpPr/>
          <p:nvPr/>
        </p:nvSpPr>
        <p:spPr>
          <a:xfrm>
            <a:off x="5722536" y="4089676"/>
            <a:ext cx="1678075" cy="4722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Aunt</a:t>
            </a:r>
            <a:endParaRPr lang="en-GB" dirty="0"/>
          </a:p>
        </p:txBody>
      </p:sp>
      <p:sp>
        <p:nvSpPr>
          <p:cNvPr id="14" name="Rechteck 13"/>
          <p:cNvSpPr/>
          <p:nvPr/>
        </p:nvSpPr>
        <p:spPr>
          <a:xfrm>
            <a:off x="1639554" y="6025220"/>
            <a:ext cx="1678075" cy="4722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Brother</a:t>
            </a:r>
            <a:endParaRPr lang="en-GB" dirty="0"/>
          </a:p>
        </p:txBody>
      </p:sp>
      <p:sp>
        <p:nvSpPr>
          <p:cNvPr id="15" name="Rechteck 14"/>
          <p:cNvSpPr/>
          <p:nvPr/>
        </p:nvSpPr>
        <p:spPr>
          <a:xfrm>
            <a:off x="5722536" y="6025220"/>
            <a:ext cx="1678075" cy="4722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Sister</a:t>
            </a:r>
            <a:endParaRPr lang="en-GB" dirty="0"/>
          </a:p>
        </p:txBody>
      </p:sp>
      <p:sp>
        <p:nvSpPr>
          <p:cNvPr id="16" name="Rechteck 15"/>
          <p:cNvSpPr/>
          <p:nvPr/>
        </p:nvSpPr>
        <p:spPr>
          <a:xfrm>
            <a:off x="3681045" y="6030248"/>
            <a:ext cx="1678075" cy="4722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me</a:t>
            </a:r>
            <a:endParaRPr lang="en-GB" dirty="0"/>
          </a:p>
        </p:txBody>
      </p:sp>
      <p:cxnSp>
        <p:nvCxnSpPr>
          <p:cNvPr id="19" name="Gekrümmter Verbinder 18"/>
          <p:cNvCxnSpPr>
            <a:stCxn id="9" idx="2"/>
            <a:endCxn id="13" idx="0"/>
          </p:cNvCxnSpPr>
          <p:nvPr/>
        </p:nvCxnSpPr>
        <p:spPr>
          <a:xfrm rot="16200000" flipH="1">
            <a:off x="5128847" y="2656949"/>
            <a:ext cx="823962" cy="2041491"/>
          </a:xfrm>
          <a:prstGeom prst="curved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krümmter Verbinder 21"/>
          <p:cNvCxnSpPr>
            <a:stCxn id="9" idx="2"/>
            <a:endCxn id="11" idx="0"/>
          </p:cNvCxnSpPr>
          <p:nvPr/>
        </p:nvCxnSpPr>
        <p:spPr>
          <a:xfrm rot="5400000">
            <a:off x="3087358" y="2656951"/>
            <a:ext cx="823963" cy="2041489"/>
          </a:xfrm>
          <a:prstGeom prst="curved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9" idx="2"/>
            <a:endCxn id="12" idx="0"/>
          </p:cNvCxnSpPr>
          <p:nvPr/>
        </p:nvCxnSpPr>
        <p:spPr>
          <a:xfrm>
            <a:off x="4520083" y="3265714"/>
            <a:ext cx="1" cy="8289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12" idx="2"/>
            <a:endCxn id="16" idx="0"/>
          </p:cNvCxnSpPr>
          <p:nvPr/>
        </p:nvCxnSpPr>
        <p:spPr>
          <a:xfrm flipH="1">
            <a:off x="4520083" y="4566974"/>
            <a:ext cx="1" cy="1463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krümmter Verbinder 30"/>
          <p:cNvCxnSpPr>
            <a:stCxn id="12" idx="2"/>
            <a:endCxn id="14" idx="0"/>
          </p:cNvCxnSpPr>
          <p:nvPr/>
        </p:nvCxnSpPr>
        <p:spPr>
          <a:xfrm rot="5400000">
            <a:off x="2770215" y="4275351"/>
            <a:ext cx="1458246" cy="2041492"/>
          </a:xfrm>
          <a:prstGeom prst="curved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krümmter Verbinder 33"/>
          <p:cNvCxnSpPr>
            <a:stCxn id="12" idx="2"/>
            <a:endCxn id="15" idx="0"/>
          </p:cNvCxnSpPr>
          <p:nvPr/>
        </p:nvCxnSpPr>
        <p:spPr>
          <a:xfrm rot="16200000" flipH="1">
            <a:off x="4811706" y="4275352"/>
            <a:ext cx="1458246" cy="2041490"/>
          </a:xfrm>
          <a:prstGeom prst="curved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81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17598" y="2568059"/>
            <a:ext cx="7015388" cy="1369881"/>
          </a:xfrm>
        </p:spPr>
        <p:txBody>
          <a:bodyPr>
            <a:normAutofit/>
          </a:bodyPr>
          <a:lstStyle/>
          <a:p>
            <a:r>
              <a:rPr lang="de-DE" sz="2800" dirty="0" err="1"/>
              <a:t>Connected</a:t>
            </a:r>
            <a:endParaRPr lang="de-DE" sz="2800" dirty="0"/>
          </a:p>
          <a:p>
            <a:r>
              <a:rPr lang="de-DE" sz="2800" dirty="0" err="1"/>
              <a:t>Doe</a:t>
            </a:r>
            <a:r>
              <a:rPr lang="de-DE" sz="2800" dirty="0"/>
              <a:t> </a:t>
            </a:r>
            <a:r>
              <a:rPr lang="de-DE" sz="2800" dirty="0" err="1"/>
              <a:t>snot</a:t>
            </a:r>
            <a:r>
              <a:rPr lang="de-DE" sz="2800" dirty="0"/>
              <a:t> </a:t>
            </a:r>
            <a:r>
              <a:rPr lang="de-DE" sz="2800" dirty="0" err="1"/>
              <a:t>include</a:t>
            </a:r>
            <a:r>
              <a:rPr lang="de-DE" sz="2800" dirty="0"/>
              <a:t> </a:t>
            </a:r>
            <a:r>
              <a:rPr lang="de-DE" sz="2800" dirty="0" err="1"/>
              <a:t>closed</a:t>
            </a:r>
            <a:r>
              <a:rPr lang="de-DE" sz="2800" dirty="0"/>
              <a:t> </a:t>
            </a:r>
            <a:r>
              <a:rPr lang="de-DE" sz="2800" dirty="0" err="1"/>
              <a:t>paths</a:t>
            </a:r>
            <a:endParaRPr lang="en-GB" sz="2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48092" y="862428"/>
            <a:ext cx="14305717" cy="1437403"/>
          </a:xfrm>
        </p:spPr>
        <p:txBody>
          <a:bodyPr/>
          <a:lstStyle/>
          <a:p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graphs</a:t>
            </a:r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687104" y="3942955"/>
            <a:ext cx="5861819" cy="4730922"/>
            <a:chOff x="1687104" y="3942955"/>
            <a:chExt cx="5861819" cy="4730922"/>
          </a:xfrm>
        </p:grpSpPr>
        <p:cxnSp>
          <p:nvCxnSpPr>
            <p:cNvPr id="33" name="Gerader Verbinder 32"/>
            <p:cNvCxnSpPr/>
            <p:nvPr/>
          </p:nvCxnSpPr>
          <p:spPr>
            <a:xfrm flipH="1">
              <a:off x="6687186" y="5678940"/>
              <a:ext cx="1" cy="116893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>
            <a:xfrm flipH="1">
              <a:off x="1917597" y="5092472"/>
              <a:ext cx="1" cy="1168938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/>
            <p:cNvSpPr/>
            <p:nvPr/>
          </p:nvSpPr>
          <p:spPr>
            <a:xfrm>
              <a:off x="1687104" y="4838442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687104" y="6030917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3765308" y="4770281"/>
              <a:ext cx="1668465" cy="1722294"/>
              <a:chOff x="3765308" y="4770281"/>
              <a:chExt cx="1668465" cy="1722294"/>
            </a:xfrm>
          </p:grpSpPr>
          <p:cxnSp>
            <p:nvCxnSpPr>
              <p:cNvPr id="18" name="Gerader Verbinder 17"/>
              <p:cNvCxnSpPr/>
              <p:nvPr/>
            </p:nvCxnSpPr>
            <p:spPr>
              <a:xfrm>
                <a:off x="4629660" y="5092472"/>
                <a:ext cx="573619" cy="1168938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/>
              <p:cNvCxnSpPr/>
              <p:nvPr/>
            </p:nvCxnSpPr>
            <p:spPr>
              <a:xfrm flipH="1">
                <a:off x="3995803" y="5000775"/>
                <a:ext cx="576234" cy="1168938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Ellipse 13"/>
              <p:cNvSpPr/>
              <p:nvPr/>
            </p:nvSpPr>
            <p:spPr>
              <a:xfrm>
                <a:off x="4341543" y="4770281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765308" y="6030917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4972785" y="6031587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uppieren 20"/>
            <p:cNvGrpSpPr/>
            <p:nvPr/>
          </p:nvGrpSpPr>
          <p:grpSpPr>
            <a:xfrm rot="18008876">
              <a:off x="2265368" y="6978498"/>
              <a:ext cx="1668465" cy="1722294"/>
              <a:chOff x="3765308" y="4770281"/>
              <a:chExt cx="1668465" cy="1722294"/>
            </a:xfrm>
          </p:grpSpPr>
          <p:cxnSp>
            <p:nvCxnSpPr>
              <p:cNvPr id="22" name="Gerader Verbinder 21"/>
              <p:cNvCxnSpPr/>
              <p:nvPr/>
            </p:nvCxnSpPr>
            <p:spPr>
              <a:xfrm>
                <a:off x="4629660" y="5092472"/>
                <a:ext cx="573619" cy="1168938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/>
              <p:cNvCxnSpPr/>
              <p:nvPr/>
            </p:nvCxnSpPr>
            <p:spPr>
              <a:xfrm flipH="1">
                <a:off x="3995803" y="5000775"/>
                <a:ext cx="576234" cy="1168938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Ellipse 23"/>
              <p:cNvSpPr/>
              <p:nvPr/>
            </p:nvSpPr>
            <p:spPr>
              <a:xfrm>
                <a:off x="4341543" y="4770281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3765308" y="6030917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4972785" y="6031587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7" name="Gruppieren 26"/>
            <p:cNvGrpSpPr/>
            <p:nvPr/>
          </p:nvGrpSpPr>
          <p:grpSpPr>
            <a:xfrm>
              <a:off x="5880458" y="6685545"/>
              <a:ext cx="1668465" cy="1722294"/>
              <a:chOff x="3765308" y="4770281"/>
              <a:chExt cx="1668465" cy="1722294"/>
            </a:xfrm>
          </p:grpSpPr>
          <p:cxnSp>
            <p:nvCxnSpPr>
              <p:cNvPr id="28" name="Gerader Verbinder 27"/>
              <p:cNvCxnSpPr/>
              <p:nvPr/>
            </p:nvCxnSpPr>
            <p:spPr>
              <a:xfrm>
                <a:off x="4629660" y="5092472"/>
                <a:ext cx="573619" cy="1168938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>
              <a:xfrm flipH="1">
                <a:off x="3995803" y="5000775"/>
                <a:ext cx="576234" cy="1168938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Ellipse 30"/>
              <p:cNvSpPr/>
              <p:nvPr/>
            </p:nvSpPr>
            <p:spPr>
              <a:xfrm>
                <a:off x="3765308" y="6030917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4972785" y="6031587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/>
              <p:cNvSpPr/>
              <p:nvPr/>
            </p:nvSpPr>
            <p:spPr>
              <a:xfrm>
                <a:off x="4341543" y="4770281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4" name="Ellipse 33"/>
            <p:cNvSpPr/>
            <p:nvPr/>
          </p:nvSpPr>
          <p:spPr>
            <a:xfrm>
              <a:off x="6456693" y="5424910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hteck 49"/>
            <p:cNvSpPr/>
            <p:nvPr/>
          </p:nvSpPr>
          <p:spPr>
            <a:xfrm>
              <a:off x="2901148" y="3942955"/>
              <a:ext cx="2450736" cy="4862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560" dirty="0" err="1"/>
                <a:t>Undirected</a:t>
              </a:r>
              <a:r>
                <a:rPr lang="de-DE" sz="2560" dirty="0"/>
                <a:t> </a:t>
              </a:r>
              <a:r>
                <a:rPr lang="de-DE" sz="2560" dirty="0" err="1"/>
                <a:t>Trees</a:t>
              </a:r>
              <a:endParaRPr lang="en-GB" sz="2560" dirty="0"/>
            </a:p>
          </p:txBody>
        </p:sp>
      </p:grpSp>
      <p:sp>
        <p:nvSpPr>
          <p:cNvPr id="52" name="Abgerundete rechteckige Legende 51"/>
          <p:cNvSpPr/>
          <p:nvPr/>
        </p:nvSpPr>
        <p:spPr>
          <a:xfrm>
            <a:off x="12852585" y="4710565"/>
            <a:ext cx="1602404" cy="378485"/>
          </a:xfrm>
          <a:prstGeom prst="wedgeRoundRectCallout">
            <a:avLst>
              <a:gd name="adj1" fmla="val 76086"/>
              <a:gd name="adj2" fmla="val 165508"/>
              <a:gd name="adj3" fmla="val 1666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3" name="Abgerundete rechteckige Legende 52"/>
          <p:cNvSpPr/>
          <p:nvPr/>
        </p:nvSpPr>
        <p:spPr>
          <a:xfrm>
            <a:off x="12776165" y="8488873"/>
            <a:ext cx="1214971" cy="378485"/>
          </a:xfrm>
          <a:prstGeom prst="wedgeRoundRectCallout">
            <a:avLst>
              <a:gd name="adj1" fmla="val 85196"/>
              <a:gd name="adj2" fmla="val -134494"/>
              <a:gd name="adj3" fmla="val 1666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leaf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12575198" y="5994074"/>
            <a:ext cx="1875169" cy="378485"/>
          </a:xfrm>
          <a:prstGeom prst="wedgeRoundRectCallout">
            <a:avLst>
              <a:gd name="adj1" fmla="val 69120"/>
              <a:gd name="adj2" fmla="val 144269"/>
              <a:gd name="adj3" fmla="val 1666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inner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node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9344967" y="3947972"/>
            <a:ext cx="6597623" cy="4540901"/>
            <a:chOff x="9344967" y="3947972"/>
            <a:chExt cx="6597623" cy="4540901"/>
          </a:xfrm>
        </p:grpSpPr>
        <p:cxnSp>
          <p:nvCxnSpPr>
            <p:cNvPr id="35" name="Gerader Verbinder 34"/>
            <p:cNvCxnSpPr/>
            <p:nvPr/>
          </p:nvCxnSpPr>
          <p:spPr>
            <a:xfrm flipH="1">
              <a:off x="11459047" y="6368914"/>
              <a:ext cx="1" cy="93844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lipse 35"/>
            <p:cNvSpPr/>
            <p:nvPr/>
          </p:nvSpPr>
          <p:spPr>
            <a:xfrm>
              <a:off x="11226281" y="6122326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/>
            <p:cNvSpPr/>
            <p:nvPr/>
          </p:nvSpPr>
          <p:spPr>
            <a:xfrm>
              <a:off x="11226281" y="7314801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Gerader Verbinder 37"/>
            <p:cNvCxnSpPr/>
            <p:nvPr/>
          </p:nvCxnSpPr>
          <p:spPr>
            <a:xfrm flipH="1">
              <a:off x="15158965" y="5675629"/>
              <a:ext cx="2274" cy="90155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uppieren 38"/>
            <p:cNvGrpSpPr/>
            <p:nvPr/>
          </p:nvGrpSpPr>
          <p:grpSpPr>
            <a:xfrm>
              <a:off x="14454989" y="6591802"/>
              <a:ext cx="1487601" cy="1651288"/>
              <a:chOff x="3865788" y="4770281"/>
              <a:chExt cx="1487601" cy="1651288"/>
            </a:xfrm>
          </p:grpSpPr>
          <p:cxnSp>
            <p:nvCxnSpPr>
              <p:cNvPr id="40" name="Gerader Verbinder 39"/>
              <p:cNvCxnSpPr/>
              <p:nvPr/>
            </p:nvCxnSpPr>
            <p:spPr>
              <a:xfrm>
                <a:off x="4629660" y="5092472"/>
                <a:ext cx="443178" cy="861796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/>
              <p:cNvCxnSpPr/>
              <p:nvPr/>
            </p:nvCxnSpPr>
            <p:spPr>
              <a:xfrm flipH="1">
                <a:off x="4138553" y="5000775"/>
                <a:ext cx="433484" cy="995729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lipse 41"/>
              <p:cNvSpPr/>
              <p:nvPr/>
            </p:nvSpPr>
            <p:spPr>
              <a:xfrm>
                <a:off x="3865788" y="5960581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4892401" y="5931105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4341543" y="4770281"/>
                <a:ext cx="460988" cy="46098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Ellipse 44"/>
            <p:cNvSpPr/>
            <p:nvPr/>
          </p:nvSpPr>
          <p:spPr>
            <a:xfrm>
              <a:off x="14920696" y="5421599"/>
              <a:ext cx="460988" cy="4609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hteck 50"/>
            <p:cNvSpPr/>
            <p:nvPr/>
          </p:nvSpPr>
          <p:spPr>
            <a:xfrm>
              <a:off x="11429125" y="3947972"/>
              <a:ext cx="2067169" cy="4862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560" dirty="0" err="1"/>
                <a:t>Directed</a:t>
              </a:r>
              <a:r>
                <a:rPr lang="de-DE" sz="2560" dirty="0"/>
                <a:t> </a:t>
              </a:r>
              <a:r>
                <a:rPr lang="de-DE" sz="2560" dirty="0" err="1"/>
                <a:t>trees</a:t>
              </a:r>
              <a:endParaRPr lang="en-GB" sz="2560" dirty="0"/>
            </a:p>
          </p:txBody>
        </p:sp>
        <p:cxnSp>
          <p:nvCxnSpPr>
            <p:cNvPr id="56" name="Gerader Verbinder 55"/>
            <p:cNvCxnSpPr/>
            <p:nvPr/>
          </p:nvCxnSpPr>
          <p:spPr>
            <a:xfrm>
              <a:off x="9344967" y="4186098"/>
              <a:ext cx="0" cy="4302775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960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60BA7D3-FD84-4C86-BCBF-491D9245AF3F}" vid="{D117E42F-E370-418E-AF92-BC705B6838EB}"/>
    </a:ext>
  </a:extLst>
</a:theme>
</file>

<file path=ppt/theme/theme2.xml><?xml version="1.0" encoding="utf-8"?>
<a:theme xmlns:a="http://schemas.openxmlformats.org/drawingml/2006/main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Palatino"/>
        <a:ea typeface="Palatino"/>
        <a:cs typeface="Palatino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24863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UniWürzburg_Präsenz</Template>
  <TotalTime>0</TotalTime>
  <Words>1180</Words>
  <Application>Microsoft Office PowerPoint</Application>
  <PresentationFormat>Benutzerdefiniert</PresentationFormat>
  <Paragraphs>284</Paragraphs>
  <Slides>27</Slides>
  <Notes>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Garamond</vt:lpstr>
      <vt:lpstr>Lucida Grande</vt:lpstr>
      <vt:lpstr>Office</vt:lpstr>
      <vt:lpstr>Introduction to network analysis</vt:lpstr>
      <vt:lpstr>Networks are everywhere</vt:lpstr>
      <vt:lpstr>Network analysis</vt:lpstr>
      <vt:lpstr>Examples for nodes and edges</vt:lpstr>
      <vt:lpstr>Seven Bridges of Königsberg</vt:lpstr>
      <vt:lpstr>Types of graphs</vt:lpstr>
      <vt:lpstr>Node positions are irrelevant</vt:lpstr>
      <vt:lpstr>Examples</vt:lpstr>
      <vt:lpstr>Trees are also graphs</vt:lpstr>
      <vt:lpstr>Edge weights</vt:lpstr>
      <vt:lpstr>Edge weights</vt:lpstr>
      <vt:lpstr>Adjacency list</vt:lpstr>
      <vt:lpstr>Adjacency matrix</vt:lpstr>
      <vt:lpstr>Adjacency matrix for different kinds of graphs</vt:lpstr>
      <vt:lpstr>Adjacency matrix</vt:lpstr>
      <vt:lpstr>Graph analysis</vt:lpstr>
      <vt:lpstr>Node degree</vt:lpstr>
      <vt:lpstr>Path</vt:lpstr>
      <vt:lpstr>Connectivity</vt:lpstr>
      <vt:lpstr>Connectivity</vt:lpstr>
      <vt:lpstr>Density</vt:lpstr>
      <vt:lpstr>Density</vt:lpstr>
      <vt:lpstr>Local clustering coefficient</vt:lpstr>
      <vt:lpstr>Centrality</vt:lpstr>
      <vt:lpstr>Centrality</vt:lpstr>
      <vt:lpstr>Clique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image analysis VI: Bivariate data and regression</dc:title>
  <dc:creator>Sabine Fischer</dc:creator>
  <cp:lastModifiedBy>Sabine Fischer</cp:lastModifiedBy>
  <cp:revision>94</cp:revision>
  <dcterms:modified xsi:type="dcterms:W3CDTF">2023-09-24T18:20:47Z</dcterms:modified>
</cp:coreProperties>
</file>